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78"/>
  </p:notesMasterIdLst>
  <p:handoutMasterIdLst>
    <p:handoutMasterId r:id="rId79"/>
  </p:handoutMasterIdLst>
  <p:sldIdLst>
    <p:sldId id="1503" r:id="rId2"/>
    <p:sldId id="939" r:id="rId3"/>
    <p:sldId id="1797" r:id="rId4"/>
    <p:sldId id="1757" r:id="rId5"/>
    <p:sldId id="1758" r:id="rId6"/>
    <p:sldId id="1759" r:id="rId7"/>
    <p:sldId id="1760" r:id="rId8"/>
    <p:sldId id="1761" r:id="rId9"/>
    <p:sldId id="1762" r:id="rId10"/>
    <p:sldId id="1766" r:id="rId11"/>
    <p:sldId id="1767" r:id="rId12"/>
    <p:sldId id="1768" r:id="rId13"/>
    <p:sldId id="1771" r:id="rId14"/>
    <p:sldId id="1772" r:id="rId15"/>
    <p:sldId id="1769" r:id="rId16"/>
    <p:sldId id="1773" r:id="rId17"/>
    <p:sldId id="1774" r:id="rId18"/>
    <p:sldId id="1770" r:id="rId19"/>
    <p:sldId id="1358" r:id="rId20"/>
    <p:sldId id="1335" r:id="rId21"/>
    <p:sldId id="1224" r:id="rId22"/>
    <p:sldId id="1507" r:id="rId23"/>
    <p:sldId id="1477" r:id="rId24"/>
    <p:sldId id="1476" r:id="rId25"/>
    <p:sldId id="1440" r:id="rId26"/>
    <p:sldId id="1444" r:id="rId27"/>
    <p:sldId id="1445" r:id="rId28"/>
    <p:sldId id="1397" r:id="rId29"/>
    <p:sldId id="1398" r:id="rId30"/>
    <p:sldId id="1399" r:id="rId31"/>
    <p:sldId id="1396" r:id="rId32"/>
    <p:sldId id="1009" r:id="rId33"/>
    <p:sldId id="1284" r:id="rId34"/>
    <p:sldId id="1212" r:id="rId35"/>
    <p:sldId id="1241" r:id="rId36"/>
    <p:sldId id="1499" r:id="rId37"/>
    <p:sldId id="1500" r:id="rId38"/>
    <p:sldId id="1242" r:id="rId39"/>
    <p:sldId id="1497" r:id="rId40"/>
    <p:sldId id="1498" r:id="rId41"/>
    <p:sldId id="1205" r:id="rId42"/>
    <p:sldId id="1339" r:id="rId43"/>
    <p:sldId id="1341" r:id="rId44"/>
    <p:sldId id="1356" r:id="rId45"/>
    <p:sldId id="1272" r:id="rId46"/>
    <p:sldId id="1470" r:id="rId47"/>
    <p:sldId id="1501" r:id="rId48"/>
    <p:sldId id="1502" r:id="rId49"/>
    <p:sldId id="1469" r:id="rId50"/>
    <p:sldId id="1474" r:id="rId51"/>
    <p:sldId id="1492" r:id="rId52"/>
    <p:sldId id="1402" r:id="rId53"/>
    <p:sldId id="1314" r:id="rId54"/>
    <p:sldId id="1750" r:id="rId55"/>
    <p:sldId id="1316" r:id="rId56"/>
    <p:sldId id="1384" r:id="rId57"/>
    <p:sldId id="1324" r:id="rId58"/>
    <p:sldId id="1385" r:id="rId59"/>
    <p:sldId id="1386" r:id="rId60"/>
    <p:sldId id="1325" r:id="rId61"/>
    <p:sldId id="1390" r:id="rId62"/>
    <p:sldId id="1391" r:id="rId63"/>
    <p:sldId id="1392" r:id="rId64"/>
    <p:sldId id="1393" r:id="rId65"/>
    <p:sldId id="1394" r:id="rId66"/>
    <p:sldId id="1753" r:id="rId67"/>
    <p:sldId id="1754" r:id="rId68"/>
    <p:sldId id="1333" r:id="rId69"/>
    <p:sldId id="1752" r:id="rId70"/>
    <p:sldId id="1751" r:id="rId71"/>
    <p:sldId id="1481" r:id="rId72"/>
    <p:sldId id="1380" r:id="rId73"/>
    <p:sldId id="1381" r:id="rId74"/>
    <p:sldId id="1504" r:id="rId75"/>
    <p:sldId id="1362" r:id="rId76"/>
    <p:sldId id="1270" r:id="rId7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B3FEC54-C99A-2341-AAD7-27E0ADE2F16E}">
          <p14:sldIdLst>
            <p14:sldId id="1503"/>
            <p14:sldId id="939"/>
            <p14:sldId id="1797"/>
            <p14:sldId id="1757"/>
            <p14:sldId id="1758"/>
            <p14:sldId id="1759"/>
            <p14:sldId id="1760"/>
            <p14:sldId id="1761"/>
            <p14:sldId id="1762"/>
            <p14:sldId id="1766"/>
            <p14:sldId id="1767"/>
            <p14:sldId id="1768"/>
            <p14:sldId id="1771"/>
            <p14:sldId id="1772"/>
            <p14:sldId id="1769"/>
            <p14:sldId id="1773"/>
            <p14:sldId id="1774"/>
            <p14:sldId id="1770"/>
            <p14:sldId id="1358"/>
            <p14:sldId id="1335"/>
            <p14:sldId id="1224"/>
            <p14:sldId id="1507"/>
            <p14:sldId id="1477"/>
            <p14:sldId id="1476"/>
            <p14:sldId id="1440"/>
            <p14:sldId id="1444"/>
            <p14:sldId id="1445"/>
            <p14:sldId id="1397"/>
            <p14:sldId id="1398"/>
            <p14:sldId id="1399"/>
            <p14:sldId id="1396"/>
            <p14:sldId id="1009"/>
            <p14:sldId id="1284"/>
            <p14:sldId id="1212"/>
            <p14:sldId id="1241"/>
            <p14:sldId id="1499"/>
            <p14:sldId id="1500"/>
            <p14:sldId id="1242"/>
            <p14:sldId id="1497"/>
            <p14:sldId id="1498"/>
            <p14:sldId id="1205"/>
            <p14:sldId id="1339"/>
            <p14:sldId id="1341"/>
            <p14:sldId id="1356"/>
            <p14:sldId id="1272"/>
            <p14:sldId id="1470"/>
            <p14:sldId id="1501"/>
            <p14:sldId id="1502"/>
            <p14:sldId id="1469"/>
            <p14:sldId id="1474"/>
            <p14:sldId id="1492"/>
            <p14:sldId id="1402"/>
            <p14:sldId id="1314"/>
            <p14:sldId id="1750"/>
            <p14:sldId id="1316"/>
            <p14:sldId id="1384"/>
            <p14:sldId id="1324"/>
            <p14:sldId id="1385"/>
            <p14:sldId id="1386"/>
            <p14:sldId id="1325"/>
            <p14:sldId id="1390"/>
            <p14:sldId id="1391"/>
            <p14:sldId id="1392"/>
            <p14:sldId id="1393"/>
            <p14:sldId id="1394"/>
            <p14:sldId id="1753"/>
            <p14:sldId id="1754"/>
            <p14:sldId id="1333"/>
            <p14:sldId id="1752"/>
            <p14:sldId id="1751"/>
            <p14:sldId id="1481"/>
            <p14:sldId id="1380"/>
            <p14:sldId id="1381"/>
            <p14:sldId id="1504"/>
            <p14:sldId id="1362"/>
            <p14:sldId id="1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BD82"/>
    <a:srgbClr val="1778B8"/>
    <a:srgbClr val="FB8E20"/>
    <a:srgbClr val="5AB88F"/>
    <a:srgbClr val="9E60B8"/>
    <a:srgbClr val="B04432"/>
    <a:srgbClr val="D4EBE9"/>
    <a:srgbClr val="B58900"/>
    <a:srgbClr val="36544F"/>
    <a:srgbClr val="0DC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61"/>
    <p:restoredTop sz="96911" autoAdjust="0"/>
  </p:normalViewPr>
  <p:slideViewPr>
    <p:cSldViewPr snapToGrid="0" snapToObjects="1">
      <p:cViewPr>
        <p:scale>
          <a:sx n="259" d="100"/>
          <a:sy n="259" d="100"/>
        </p:scale>
        <p:origin x="4000" y="18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70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430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9A0580E0-50EA-B04C-A23D-9E05599983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DB275F-58C5-614C-AE1A-7640B373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4AF9EC-8012-1F4A-AE8D-5F4A36996518}" type="datetimeFigureOut">
              <a:rPr lang="de-DE" smtClean="0"/>
              <a:t>18.04.24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70DF82B-13A7-E34F-96F0-BE613545C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8D33D88-AF07-B249-A895-58D33190EC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52498-D89F-D245-A8A0-401067CC51D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193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854BB-5908-0843-BA41-B7E7E599A04D}" type="datetimeFigureOut">
              <a:rPr lang="de-DE" smtClean="0"/>
              <a:t>18.04.24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7E9B5-BB04-A741-9555-7CF01DDDA8C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26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1pPr>
    <a:lvl2pPr marL="38958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2pPr>
    <a:lvl3pPr marL="779163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3pPr>
    <a:lvl4pPr marL="1168745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4pPr>
    <a:lvl5pPr marL="1558326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5pPr>
    <a:lvl6pPr marL="1947908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6pPr>
    <a:lvl7pPr marL="2337489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7pPr>
    <a:lvl8pPr marL="2727071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8pPr>
    <a:lvl9pPr marL="3116652" algn="l" defTabSz="779163" rtl="0" eaLnBrk="1" latinLnBrk="0" hangingPunct="1">
      <a:defRPr sz="102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74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7E9B5-BB04-A741-9555-7CF01DDDA8C6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88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59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49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49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4550835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7584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"/>
            <a:ext cx="9144000" cy="592667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0" y="2"/>
            <a:ext cx="9144000" cy="592667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523" b="1" i="0" cap="all" baseline="0">
                <a:solidFill>
                  <a:srgbClr val="025249"/>
                </a:solidFill>
                <a:latin typeface="Montserrat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4046EA0-476F-F64F-8694-855A1E7DAD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87570" y="769545"/>
            <a:ext cx="8768862" cy="3996928"/>
          </a:xfrm>
        </p:spPr>
        <p:txBody>
          <a:bodyPr/>
          <a:lstStyle>
            <a:lvl1pPr>
              <a:defRPr b="1">
                <a:solidFill>
                  <a:srgbClr val="FB8E20"/>
                </a:solidFill>
              </a:defRPr>
            </a:lvl1pPr>
          </a:lstStyle>
          <a:p>
            <a:r>
              <a:rPr lang="de-DE" dirty="0"/>
              <a:t>Mastertextformat bearbeiten
	</a:t>
            </a:r>
            <a:r>
              <a:rPr lang="de-DE" dirty="0" err="1"/>
              <a:t>fasdfsdf</a:t>
            </a:r>
            <a:r>
              <a:rPr lang="de-DE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55108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4559301"/>
            <a:ext cx="9144000" cy="34289"/>
          </a:xfrm>
          <a:prstGeom prst="rect">
            <a:avLst/>
          </a:prstGeom>
          <a:solidFill>
            <a:srgbClr val="5AB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97"/>
          </a:p>
        </p:txBody>
      </p:sp>
    </p:spTree>
    <p:extLst>
      <p:ext uri="{BB962C8B-B14F-4D97-AF65-F5344CB8AC3E}">
        <p14:creationId xmlns:p14="http://schemas.microsoft.com/office/powerpoint/2010/main" val="1176646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59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46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7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31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50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4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57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51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rgbClr val="36544F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rgbClr val="36544F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rgbClr val="36544F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552845A9-F447-2C86-3912-74BA76AB6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54" b="9318"/>
          <a:stretch/>
        </p:blipFill>
        <p:spPr>
          <a:xfrm>
            <a:off x="0" y="1062"/>
            <a:ext cx="9144000" cy="51435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51EB4A2D-5336-9F16-714E-B160B2F3BCFB}"/>
              </a:ext>
            </a:extLst>
          </p:cNvPr>
          <p:cNvSpPr/>
          <p:nvPr/>
        </p:nvSpPr>
        <p:spPr>
          <a:xfrm>
            <a:off x="1" y="-1062"/>
            <a:ext cx="9143999" cy="4550833"/>
          </a:xfrm>
          <a:prstGeom prst="rect">
            <a:avLst/>
          </a:prstGeom>
          <a:solidFill>
            <a:srgbClr val="D4EBE9">
              <a:alpha val="6358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/>
          <p:cNvSpPr/>
          <p:nvPr/>
        </p:nvSpPr>
        <p:spPr>
          <a:xfrm>
            <a:off x="8371" y="1615513"/>
            <a:ext cx="9163094" cy="280076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6600" b="1" dirty="0" err="1">
                <a:ln>
                  <a:solidFill>
                    <a:srgbClr val="B58900"/>
                  </a:solidFill>
                </a:ln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Fullstack</a:t>
            </a:r>
            <a:r>
              <a:rPr lang="de-DE" sz="6600" b="1" dirty="0">
                <a:ln>
                  <a:solidFill>
                    <a:srgbClr val="B58900"/>
                  </a:solidFill>
                </a:ln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-Anwendungen</a:t>
            </a:r>
          </a:p>
          <a:p>
            <a:pPr algn="ctr"/>
            <a:r>
              <a:rPr lang="de-DE" sz="44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mit </a:t>
            </a:r>
            <a:r>
              <a:rPr lang="de-DE" sz="4400" b="1" dirty="0" err="1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React</a:t>
            </a:r>
            <a:r>
              <a:rPr lang="de-DE" sz="4400" b="1" dirty="0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 und </a:t>
            </a:r>
            <a:r>
              <a:rPr lang="de-DE" sz="4400" b="1" dirty="0" err="1">
                <a:ln>
                  <a:solidFill>
                    <a:srgbClr val="B58900"/>
                  </a:solidFill>
                </a:ln>
                <a:solidFill>
                  <a:srgbClr val="9E60B8"/>
                </a:solidFill>
                <a:latin typeface="Montserrat" charset="0"/>
                <a:ea typeface="Montserrat" charset="0"/>
                <a:cs typeface="Montserrat" charset="0"/>
              </a:rPr>
              <a:t>Next.js</a:t>
            </a:r>
            <a:endParaRPr lang="de-DE" b="1" dirty="0">
              <a:ln>
                <a:solidFill>
                  <a:srgbClr val="B58900"/>
                </a:solidFill>
              </a:ln>
              <a:solidFill>
                <a:srgbClr val="9E60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8583827D-AF88-4F48-8D0F-147CD5A74D67}"/>
              </a:ext>
            </a:extLst>
          </p:cNvPr>
          <p:cNvSpPr/>
          <p:nvPr/>
        </p:nvSpPr>
        <p:spPr>
          <a:xfrm>
            <a:off x="8371" y="4550833"/>
            <a:ext cx="9154724" cy="592667"/>
          </a:xfrm>
          <a:prstGeom prst="rect">
            <a:avLst/>
          </a:prstGeom>
          <a:solidFill>
            <a:srgbClr val="5AB88F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71" y="4550833"/>
            <a:ext cx="9127258" cy="592667"/>
          </a:xfrm>
        </p:spPr>
        <p:txBody>
          <a:bodyPr>
            <a:normAutofit/>
          </a:bodyPr>
          <a:lstStyle/>
          <a:p>
            <a:r>
              <a:rPr lang="de-DE" sz="1050" spc="60" dirty="0" err="1">
                <a:solidFill>
                  <a:srgbClr val="D4EBE9"/>
                </a:solidFill>
              </a:rPr>
              <a:t>Gedoplan</a:t>
            </a:r>
            <a:r>
              <a:rPr lang="de-DE" sz="1050" spc="60" dirty="0">
                <a:solidFill>
                  <a:srgbClr val="D4EBE9"/>
                </a:solidFill>
              </a:rPr>
              <a:t> Expertenkreis | online, 18. April 2024 | @</a:t>
            </a:r>
            <a:r>
              <a:rPr lang="de-DE" sz="1050" spc="60" dirty="0" err="1">
                <a:solidFill>
                  <a:srgbClr val="D4EBE9"/>
                </a:solidFill>
              </a:rPr>
              <a:t>nilshartmann</a:t>
            </a:r>
            <a:endParaRPr lang="de-DE" sz="1050" spc="60" dirty="0">
              <a:solidFill>
                <a:srgbClr val="D4EBE9"/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A1BB54C4-7B79-E9D2-8871-1FEB6D9A922F}"/>
              </a:ext>
            </a:extLst>
          </p:cNvPr>
          <p:cNvGrpSpPr/>
          <p:nvPr/>
        </p:nvGrpSpPr>
        <p:grpSpPr>
          <a:xfrm>
            <a:off x="388924" y="117825"/>
            <a:ext cx="2501921" cy="680234"/>
            <a:chOff x="12484424" y="2415330"/>
            <a:chExt cx="2501921" cy="680234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03673105-AE7A-8BBB-C435-0FF8B31245A6}"/>
                </a:ext>
              </a:extLst>
            </p:cNvPr>
            <p:cNvSpPr txBox="1"/>
            <p:nvPr/>
          </p:nvSpPr>
          <p:spPr>
            <a:xfrm>
              <a:off x="12484424" y="2415330"/>
              <a:ext cx="2501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2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 HARTMANN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7D18E9-0DD6-D82D-C119-387C8D2CFAFF}"/>
                </a:ext>
              </a:extLst>
            </p:cNvPr>
            <p:cNvSpPr txBox="1"/>
            <p:nvPr/>
          </p:nvSpPr>
          <p:spPr>
            <a:xfrm>
              <a:off x="12491879" y="2787787"/>
              <a:ext cx="2494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de-DE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https://</a:t>
              </a:r>
              <a:r>
                <a:rPr lang="de-DE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charset="0"/>
                  <a:ea typeface="Source Sans Pro" charset="0"/>
                  <a:cs typeface="Source Sans Pro" charset="0"/>
                </a:rPr>
                <a:t>nilshartmann.net</a:t>
              </a:r>
              <a:endParaRPr lang="de-DE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charset="0"/>
                <a:ea typeface="Source Sans Pro" charset="0"/>
                <a:cs typeface="Source Sans Pro" charset="0"/>
              </a:endParaRPr>
            </a:p>
          </p:txBody>
        </p:sp>
      </p:grpSp>
      <p:sp>
        <p:nvSpPr>
          <p:cNvPr id="11" name="Textfeld 10">
            <a:extLst>
              <a:ext uri="{FF2B5EF4-FFF2-40B4-BE49-F238E27FC236}">
                <a16:creationId xmlns:a16="http://schemas.microsoft.com/office/drawing/2014/main" id="{2B6D6895-F954-E0BC-6139-F49F6DC2E5B3}"/>
              </a:ext>
            </a:extLst>
          </p:cNvPr>
          <p:cNvSpPr txBox="1"/>
          <p:nvPr/>
        </p:nvSpPr>
        <p:spPr>
          <a:xfrm>
            <a:off x="8372" y="1004608"/>
            <a:ext cx="9144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4000" b="1" dirty="0">
                <a:ln>
                  <a:solidFill>
                    <a:srgbClr val="36544F"/>
                  </a:solidFill>
                </a:ln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Von oben bis unten JavaScript?</a:t>
            </a:r>
            <a:endParaRPr lang="de-DE" sz="4000" dirty="0">
              <a:ln>
                <a:solidFill>
                  <a:srgbClr val="36544F"/>
                </a:solidFill>
              </a:ln>
              <a:solidFill>
                <a:srgbClr val="B04432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2320F38-DF02-D5ED-DBFD-05022E115634}"/>
              </a:ext>
            </a:extLst>
          </p:cNvPr>
          <p:cNvSpPr/>
          <p:nvPr/>
        </p:nvSpPr>
        <p:spPr>
          <a:xfrm>
            <a:off x="4350774" y="219235"/>
            <a:ext cx="4656606" cy="303806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30000"/>
              </a:lnSpc>
            </a:pP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Slides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: https://</a:t>
            </a:r>
            <a:r>
              <a:rPr lang="de-DE" sz="1400" dirty="0" err="1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react.schule</a:t>
            </a:r>
            <a:r>
              <a:rPr lang="de-DE" sz="1400" dirty="0">
                <a:solidFill>
                  <a:srgbClr val="36544F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/gedoplan-2024</a:t>
            </a:r>
          </a:p>
        </p:txBody>
      </p:sp>
    </p:spTree>
    <p:extLst>
      <p:ext uri="{BB962C8B-B14F-4D97-AF65-F5344CB8AC3E}">
        <p14:creationId xmlns:p14="http://schemas.microsoft.com/office/powerpoint/2010/main" val="2516748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Problem: nun viel JavaScript im Browser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auch für Stellen, die keine Interaktion haben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89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Single-Page-Anwendungen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JavaScript-Code: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entwickelt werden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zum Browser gesendet werden 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muss vom Browser ausgeführt werden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kann dann die darzustellenden Daten lesen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kann dann erst die Daten anzeigen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erst dann ist die Anwendung einsatzbereit 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Mit jedem Feature wird es mehr 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04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Vollständig 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geschrieben, aber: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1FFE6CA-AE07-6C8B-9D9A-30E54451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0542"/>
            <a:ext cx="1526618" cy="25463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B610544-EE18-CE83-1640-94C4BDCF8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00" y="1308407"/>
            <a:ext cx="1526618" cy="25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0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60090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Vollständig 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geschrieben, aber: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24556B-CDDC-01F2-9DE0-93235B535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0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17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DDCDA3C5-23EC-9E10-FC51-89D132C7673C}"/>
              </a:ext>
            </a:extLst>
          </p:cNvPr>
          <p:cNvSpPr txBox="1">
            <a:spLocks/>
          </p:cNvSpPr>
          <p:nvPr/>
        </p:nvSpPr>
        <p:spPr>
          <a:xfrm>
            <a:off x="2248131" y="1300542"/>
            <a:ext cx="6600902" cy="355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Vollständig in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geschrieben, aber: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serverseitig vorgerendert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b="1" dirty="0">
                <a:solidFill>
                  <a:srgbClr val="5AB88F"/>
                </a:solidFill>
                <a:latin typeface="Source Sans Pro" panose="020B0503030403020204" pitchFamily="34" charset="0"/>
              </a:rPr>
              <a:t>UI-Code</a:t>
            </a:r>
            <a:r>
              <a:rPr lang="de-DE" sz="2100" dirty="0">
                <a:latin typeface="Source Sans Pro" panose="020B0503030403020204" pitchFamily="34" charset="0"/>
              </a:rPr>
              <a:t> wird zum Browser gesendet und angezeigt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Nur der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notwendige</a:t>
            </a:r>
            <a:r>
              <a:rPr lang="de-DE" sz="2100" dirty="0">
                <a:latin typeface="Source Sans Pro" panose="020B0503030403020204" pitchFamily="34" charset="0"/>
              </a:rPr>
              <a:t> JavaScript-Code ("Islands") wird zum Browser geschickt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endParaRPr lang="de-DE" sz="2100" dirty="0"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563A15C-2FA8-EA12-8C77-462160118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00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Anwendung startet schneller: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Browser bekommt </a:t>
            </a:r>
            <a:r>
              <a:rPr lang="de-DE" sz="2100" b="1" dirty="0">
                <a:solidFill>
                  <a:srgbClr val="65BD82"/>
                </a:solidFill>
                <a:latin typeface="Source Sans Pro SemiBold" panose="020B0503030403020204" pitchFamily="34" charset="0"/>
              </a:rPr>
              <a:t>HTML-Code</a:t>
            </a:r>
            <a:r>
              <a:rPr lang="de-DE" sz="2100" dirty="0">
                <a:latin typeface="Source Sans Pro" panose="020B0503030403020204" pitchFamily="34" charset="0"/>
              </a:rPr>
              <a:t> für </a:t>
            </a:r>
            <a:r>
              <a:rPr lang="de-DE" sz="2100" b="1" dirty="0">
                <a:latin typeface="Source Sans Pro SemiBold" panose="020B0503030403020204" pitchFamily="34" charset="0"/>
              </a:rPr>
              <a:t>erste</a:t>
            </a:r>
            <a:r>
              <a:rPr lang="de-DE" sz="2100" dirty="0">
                <a:latin typeface="Source Sans Pro" panose="020B0503030403020204" pitchFamily="34" charset="0"/>
              </a:rPr>
              <a:t> Darstellung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Der </a:t>
            </a:r>
            <a:r>
              <a:rPr lang="de-DE" sz="2100" dirty="0">
                <a:solidFill>
                  <a:srgbClr val="1778B8"/>
                </a:solidFill>
                <a:latin typeface="Source Sans Pro" panose="020B0503030403020204" pitchFamily="34" charset="0"/>
              </a:rPr>
              <a:t>notwendige JavaScript-Code</a:t>
            </a:r>
            <a:r>
              <a:rPr lang="de-DE" sz="2100" dirty="0">
                <a:latin typeface="Source Sans Pro" panose="020B0503030403020204" pitchFamily="34" charset="0"/>
              </a:rPr>
              <a:t> wird nachgeladen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>
                <a:latin typeface="Source Sans Pro" panose="020B0503030403020204" pitchFamily="34" charset="0"/>
              </a:rPr>
              <a:t>Anwendung jetzt </a:t>
            </a:r>
            <a:r>
              <a:rPr lang="de-DE" sz="2100" dirty="0">
                <a:solidFill>
                  <a:srgbClr val="FB8E20"/>
                </a:solidFill>
                <a:latin typeface="Source Sans Pro" panose="020B0503030403020204" pitchFamily="34" charset="0"/>
              </a:rPr>
              <a:t>interaktiv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2F0CD45-A85A-F767-2EC1-7899BA4AE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automatisch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Laufzeit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Bei der Entwicklung ist "unser" Code ist aus "einem </a:t>
            </a:r>
            <a:r>
              <a:rPr lang="de-DE" sz="2100" dirty="0" err="1">
                <a:latin typeface="Source Sans Pro" panose="020B0503030403020204" pitchFamily="34" charset="0"/>
              </a:rPr>
              <a:t>Guß</a:t>
            </a:r>
            <a:r>
              <a:rPr lang="de-DE" sz="2100" dirty="0">
                <a:latin typeface="Source Sans Pro" panose="020B0503030403020204" pitchFamily="34" charset="0"/>
              </a:rPr>
              <a:t>"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CE6EEDF-5434-81CC-6C53-BEEA0CBC5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4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Wir sind zurück zur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JavaScript-Schnipsel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-Architektur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aber: die Schnipsel werden automatisch vom Framework erzeugt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die Schnipsel existieren nur zur Laufzeit</a:t>
            </a:r>
          </a:p>
          <a:p>
            <a:pPr lvl="1">
              <a:lnSpc>
                <a:spcPct val="120000"/>
              </a:lnSpc>
            </a:pPr>
            <a:r>
              <a:rPr lang="de-DE" sz="2100" dirty="0">
                <a:latin typeface="Source Sans Pro" panose="020B0503030403020204" pitchFamily="34" charset="0"/>
              </a:rPr>
              <a:t>Bei der Entwicklung ist "unser" Code ist aus "einem </a:t>
            </a:r>
            <a:r>
              <a:rPr lang="de-DE" sz="2100" dirty="0" err="1">
                <a:latin typeface="Source Sans Pro" panose="020B0503030403020204" pitchFamily="34" charset="0"/>
              </a:rPr>
              <a:t>Guß</a:t>
            </a:r>
            <a:r>
              <a:rPr lang="de-DE" sz="2100" dirty="0">
                <a:latin typeface="Source Sans Pro" panose="020B0503030403020204" pitchFamily="34" charset="0"/>
              </a:rPr>
              <a:t>"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de-DE" sz="2400" dirty="0">
              <a:solidFill>
                <a:srgbClr val="FB8E20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E555335-DEFF-DAF0-136A-568316F1C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29858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62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Fullstack</a:t>
            </a:r>
            <a:r>
              <a:rPr lang="de-DE" dirty="0"/>
              <a:t>-Anwendungen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48131" y="1300542"/>
            <a:ext cx="6841792" cy="35516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Mehrere Ansätze und Frameworks</a:t>
            </a:r>
          </a:p>
          <a:p>
            <a:pPr>
              <a:lnSpc>
                <a:spcPct val="120000"/>
              </a:lnSpc>
            </a:pP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Funktionalität und Herangehensweise unterschiedlich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Qwik</a:t>
            </a:r>
            <a:r>
              <a:rPr lang="de-DE" sz="2100" dirty="0">
                <a:latin typeface="Source Sans Pro" panose="020B0503030403020204" pitchFamily="34" charset="0"/>
              </a:rPr>
              <a:t> (eigenes Framework)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Astro</a:t>
            </a:r>
            <a:r>
              <a:rPr lang="de-DE" sz="2100" dirty="0">
                <a:latin typeface="Source Sans Pro" panose="020B0503030403020204" pitchFamily="34" charset="0"/>
              </a:rPr>
              <a:t>  (eigenes Framework + Support für alle SPAs)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SvelteKit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Svelte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pPr marL="800100" lvl="1" indent="-457200">
              <a:lnSpc>
                <a:spcPct val="120000"/>
              </a:lnSpc>
              <a:buFont typeface="+mj-lt"/>
              <a:buAutoNum type="arabicPeriod"/>
            </a:pPr>
            <a:r>
              <a:rPr lang="de-DE" sz="2100" dirty="0" err="1">
                <a:latin typeface="Source Sans Pro" panose="020B0503030403020204" pitchFamily="34" charset="0"/>
              </a:rPr>
              <a:t>Next.js</a:t>
            </a:r>
            <a:r>
              <a:rPr lang="de-DE" sz="2100" dirty="0">
                <a:latin typeface="Source Sans Pro" panose="020B0503030403020204" pitchFamily="34" charset="0"/>
              </a:rPr>
              <a:t> (</a:t>
            </a:r>
            <a:r>
              <a:rPr lang="de-DE" sz="2100" dirty="0" err="1">
                <a:latin typeface="Source Sans Pro" panose="020B0503030403020204" pitchFamily="34" charset="0"/>
              </a:rPr>
              <a:t>React</a:t>
            </a:r>
            <a:r>
              <a:rPr lang="de-DE" sz="2100" dirty="0">
                <a:latin typeface="Source Sans Pro" panose="020B0503030403020204" pitchFamily="34" charset="0"/>
              </a:rPr>
              <a:t>)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67F8964-C10C-AAB7-7064-800900785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9" y="1300542"/>
            <a:ext cx="1526618" cy="254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75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März 2023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CF6A2A5-DCCA-415D-F39A-0A517D567566}"/>
              </a:ext>
            </a:extLst>
          </p:cNvPr>
          <p:cNvSpPr txBox="1"/>
          <p:nvPr/>
        </p:nvSpPr>
        <p:spPr>
          <a:xfrm>
            <a:off x="6965484" y="3412434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1778B8"/>
                </a:solidFill>
              </a:rPr>
              <a:t>https://</a:t>
            </a:r>
            <a:r>
              <a:rPr lang="de-DE" sz="1400" dirty="0" err="1">
                <a:solidFill>
                  <a:srgbClr val="1778B8"/>
                </a:solidFill>
              </a:rPr>
              <a:t>react.dev</a:t>
            </a:r>
            <a:r>
              <a:rPr lang="de-DE" sz="1400" dirty="0">
                <a:solidFill>
                  <a:srgbClr val="1778B8"/>
                </a:solidFill>
              </a:rPr>
              <a:t>/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E92E96-C95A-6137-7347-4B37858A6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6" y="567538"/>
            <a:ext cx="8221848" cy="273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85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pc="60" dirty="0"/>
              <a:t>https://</a:t>
            </a:r>
            <a:r>
              <a:rPr lang="de-DE" spc="60" dirty="0" err="1"/>
              <a:t>nilshartmann.net</a:t>
            </a:r>
            <a:endParaRPr lang="de-DE" spc="6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997BB58-D807-5249-0B3E-A62C93C8170A}"/>
              </a:ext>
            </a:extLst>
          </p:cNvPr>
          <p:cNvSpPr txBox="1"/>
          <p:nvPr/>
        </p:nvSpPr>
        <p:spPr>
          <a:xfrm>
            <a:off x="1" y="7510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</a:p>
          <a:p>
            <a:pPr algn="ctr"/>
            <a:r>
              <a:rPr lang="de-DE" sz="1600" b="1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nils@nilshartmann.net</a:t>
            </a:r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endParaRPr lang="de-DE" sz="1600" b="1" dirty="0">
              <a:solidFill>
                <a:srgbClr val="36544F"/>
              </a:solidFill>
              <a:latin typeface="Source Sans Pro" charset="0"/>
              <a:ea typeface="Source Sans Pro" charset="0"/>
              <a:cs typeface="Source Sans Pro" charset="0"/>
            </a:endParaRPr>
          </a:p>
          <a:p>
            <a:pPr algn="ctr"/>
            <a:r>
              <a:rPr lang="de-DE" sz="20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Freiberuflicher Entwickler, Architekt, Trainer aus Hamburg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0060ED-E66B-11AA-6B50-850B5E85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72" y="2329806"/>
            <a:ext cx="1097332" cy="1600422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7A2A6EE-8AB9-F96A-8573-9A6388728F8F}"/>
              </a:ext>
            </a:extLst>
          </p:cNvPr>
          <p:cNvSpPr/>
          <p:nvPr/>
        </p:nvSpPr>
        <p:spPr>
          <a:xfrm>
            <a:off x="4698476" y="4042061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b="1" dirty="0">
              <a:solidFill>
                <a:srgbClr val="B58900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123215C-EAB1-5D69-2E99-15DE7E8DCE75}"/>
              </a:ext>
            </a:extLst>
          </p:cNvPr>
          <p:cNvSpPr/>
          <p:nvPr/>
        </p:nvSpPr>
        <p:spPr>
          <a:xfrm>
            <a:off x="126476" y="4025678"/>
            <a:ext cx="444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b="1" dirty="0" err="1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graphql.schule</a:t>
            </a:r>
            <a:r>
              <a:rPr lang="de-DE" b="1" dirty="0">
                <a:solidFill>
                  <a:srgbClr val="B58900"/>
                </a:solidFill>
                <a:latin typeface="Source Sans Pro" charset="0"/>
                <a:ea typeface="Source Sans Pro" charset="0"/>
                <a:cs typeface="Source Sans Pro" charset="0"/>
              </a:rPr>
              <a:t>/video-kurs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55CC1BB-4E36-90EC-C4F1-6435C560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20" y="2311703"/>
            <a:ext cx="1619340" cy="160042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2235D462-9427-CE42-30BF-E85CE71EDB92}"/>
              </a:ext>
            </a:extLst>
          </p:cNvPr>
          <p:cNvSpPr txBox="1"/>
          <p:nvPr/>
        </p:nvSpPr>
        <p:spPr>
          <a:xfrm>
            <a:off x="0" y="1538293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Java, Spring, GraphQL, </a:t>
            </a:r>
            <a:r>
              <a:rPr lang="de-DE" sz="1800" b="1" dirty="0" err="1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React</a:t>
            </a:r>
            <a:r>
              <a:rPr lang="de-DE" sz="1800" b="1" dirty="0">
                <a:solidFill>
                  <a:srgbClr val="025249"/>
                </a:solidFill>
                <a:latin typeface="Source Sans Pro" charset="0"/>
                <a:ea typeface="Source Sans Pro" charset="0"/>
                <a:cs typeface="Source Sans Pro" charset="0"/>
              </a:rPr>
              <a:t>, TypeScript</a:t>
            </a:r>
          </a:p>
        </p:txBody>
      </p:sp>
    </p:spTree>
    <p:extLst>
      <p:ext uri="{BB962C8B-B14F-4D97-AF65-F5344CB8AC3E}">
        <p14:creationId xmlns:p14="http://schemas.microsoft.com/office/powerpoint/2010/main" val="2324075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BEED3B-F912-4A45-B3B8-413C374E8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Beispiel...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379B263-D196-D890-7E2E-13E0CF1F485C}"/>
              </a:ext>
            </a:extLst>
          </p:cNvPr>
          <p:cNvSpPr txBox="1"/>
          <p:nvPr/>
        </p:nvSpPr>
        <p:spPr>
          <a:xfrm>
            <a:off x="1745745" y="4093895"/>
            <a:ext cx="5120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E729D"/>
                </a:solidFill>
              </a:rPr>
              <a:t>Beispiel-Code: https://</a:t>
            </a:r>
            <a:r>
              <a:rPr lang="de-DE" sz="1400" dirty="0" err="1">
                <a:solidFill>
                  <a:srgbClr val="3E729D"/>
                </a:solidFill>
              </a:rPr>
              <a:t>github.com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nilshartmann</a:t>
            </a:r>
            <a:r>
              <a:rPr lang="de-DE" sz="1400" dirty="0">
                <a:solidFill>
                  <a:srgbClr val="3E729D"/>
                </a:solidFill>
              </a:rPr>
              <a:t>/</a:t>
            </a:r>
            <a:r>
              <a:rPr lang="de-DE" sz="1400" dirty="0" err="1">
                <a:solidFill>
                  <a:srgbClr val="3E729D"/>
                </a:solidFill>
              </a:rPr>
              <a:t>nextjs-beeradvisor</a:t>
            </a:r>
            <a:endParaRPr lang="de-DE" sz="1400" dirty="0">
              <a:solidFill>
                <a:srgbClr val="3E729D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3DC90C-D99E-6DE5-D630-A2506A27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022" y="105507"/>
            <a:ext cx="4233956" cy="3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95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sz="1800" b="0" dirty="0">
                <a:solidFill>
                  <a:srgbClr val="36544F"/>
                </a:solidFill>
              </a:rPr>
              <a:t>Viel Bier 😋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909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2462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04915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</a:t>
            </a:r>
            <a:r>
              <a:rPr lang="de-DE" sz="1800" b="0" dirty="0">
                <a:solidFill>
                  <a:srgbClr val="36544F"/>
                </a:solidFill>
              </a:rPr>
              <a:t> 😱</a:t>
            </a: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A8730809-E2CE-6F44-DD98-444F5981425E}"/>
              </a:ext>
            </a:extLst>
          </p:cNvPr>
          <p:cNvSpPr/>
          <p:nvPr/>
        </p:nvSpPr>
        <p:spPr>
          <a:xfrm>
            <a:off x="1959428" y="3115300"/>
            <a:ext cx="624899" cy="159346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31B1F34-A994-E637-9E0A-966962A2AFA9}"/>
              </a:ext>
            </a:extLst>
          </p:cNvPr>
          <p:cNvSpPr/>
          <p:nvPr/>
        </p:nvSpPr>
        <p:spPr>
          <a:xfrm>
            <a:off x="2334567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6716" y="3273370"/>
            <a:ext cx="1203622" cy="84754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1C3115A4-3F6D-82B2-5B6D-4DAB82BCD35A}"/>
              </a:ext>
            </a:extLst>
          </p:cNvPr>
          <p:cNvSpPr/>
          <p:nvPr/>
        </p:nvSpPr>
        <p:spPr>
          <a:xfrm>
            <a:off x="5491593" y="2857392"/>
            <a:ext cx="1131556" cy="194515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F7D8FCB-DA0D-5F0A-9C72-1617A4AA8548}"/>
              </a:ext>
            </a:extLst>
          </p:cNvPr>
          <p:cNvSpPr/>
          <p:nvPr/>
        </p:nvSpPr>
        <p:spPr>
          <a:xfrm>
            <a:off x="5074452" y="3115301"/>
            <a:ext cx="1912502" cy="538392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B6C1452-B300-0FB5-BC78-610C2977E537}"/>
              </a:ext>
            </a:extLst>
          </p:cNvPr>
          <p:cNvSpPr/>
          <p:nvPr/>
        </p:nvSpPr>
        <p:spPr>
          <a:xfrm>
            <a:off x="5458754" y="3743873"/>
            <a:ext cx="1106169" cy="109111"/>
          </a:xfrm>
          <a:prstGeom prst="rect">
            <a:avLst/>
          </a:prstGeom>
          <a:noFill/>
          <a:ln w="25400">
            <a:solidFill>
              <a:srgbClr val="5AB8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7997E51-579C-7B0E-1140-B8FC846BE071}"/>
              </a:ext>
            </a:extLst>
          </p:cNvPr>
          <p:cNvSpPr txBox="1"/>
          <p:nvPr/>
        </p:nvSpPr>
        <p:spPr>
          <a:xfrm>
            <a:off x="4368337" y="2138240"/>
            <a:ext cx="7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React</a:t>
            </a:r>
            <a:r>
              <a:rPr lang="de-DE" dirty="0">
                <a:solidFill>
                  <a:srgbClr val="B04432"/>
                </a:solidFill>
              </a:rPr>
              <a:t>!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32D2AB09-73A9-2D0D-1FC6-BD919BE0F639}"/>
              </a:ext>
            </a:extLst>
          </p:cNvPr>
          <p:cNvCxnSpPr>
            <a:cxnSpLocks/>
          </p:cNvCxnSpPr>
          <p:nvPr/>
        </p:nvCxnSpPr>
        <p:spPr>
          <a:xfrm flipH="1">
            <a:off x="4098831" y="2426919"/>
            <a:ext cx="319798" cy="46812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42E53450-FB9F-B9B6-439A-88D9C007C949}"/>
              </a:ext>
            </a:extLst>
          </p:cNvPr>
          <p:cNvCxnSpPr>
            <a:cxnSpLocks/>
          </p:cNvCxnSpPr>
          <p:nvPr/>
        </p:nvCxnSpPr>
        <p:spPr>
          <a:xfrm>
            <a:off x="4561578" y="2442891"/>
            <a:ext cx="248791" cy="609016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116B3366-E607-A1A6-739C-A0915E216508}"/>
              </a:ext>
            </a:extLst>
          </p:cNvPr>
          <p:cNvSpPr txBox="1"/>
          <p:nvPr/>
        </p:nvSpPr>
        <p:spPr>
          <a:xfrm>
            <a:off x="483199" y="2894108"/>
            <a:ext cx="13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BeerPage.tsx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7091378E-736E-F9D8-58D5-5A324FC5725F}"/>
              </a:ext>
            </a:extLst>
          </p:cNvPr>
          <p:cNvCxnSpPr>
            <a:cxnSpLocks/>
          </p:cNvCxnSpPr>
          <p:nvPr/>
        </p:nvCxnSpPr>
        <p:spPr>
          <a:xfrm>
            <a:off x="1350134" y="3263440"/>
            <a:ext cx="449238" cy="308124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989167F6-3250-3AA4-9465-D80697616D3E}"/>
              </a:ext>
            </a:extLst>
          </p:cNvPr>
          <p:cNvSpPr txBox="1"/>
          <p:nvPr/>
        </p:nvSpPr>
        <p:spPr>
          <a:xfrm>
            <a:off x="577145" y="462655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RatingForm.tsx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ED9ADF60-C614-67DB-4395-1248D8E9F1DF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161233" y="4499802"/>
            <a:ext cx="515483" cy="311415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8326F508-5610-C4F2-8F86-2108D41A306A}"/>
              </a:ext>
            </a:extLst>
          </p:cNvPr>
          <p:cNvSpPr txBox="1"/>
          <p:nvPr/>
        </p:nvSpPr>
        <p:spPr>
          <a:xfrm>
            <a:off x="1723287" y="2242253"/>
            <a:ext cx="15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BeerDetails.tsx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3681C77-B133-03ED-7024-8EBFC538B9F8}"/>
              </a:ext>
            </a:extLst>
          </p:cNvPr>
          <p:cNvCxnSpPr>
            <a:cxnSpLocks/>
          </p:cNvCxnSpPr>
          <p:nvPr/>
        </p:nvCxnSpPr>
        <p:spPr>
          <a:xfrm>
            <a:off x="3236587" y="2549620"/>
            <a:ext cx="410863" cy="76801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6BE79D6-E7CF-EC69-170C-B812A1D6142C}"/>
              </a:ext>
            </a:extLst>
          </p:cNvPr>
          <p:cNvSpPr txBox="1"/>
          <p:nvPr/>
        </p:nvSpPr>
        <p:spPr>
          <a:xfrm>
            <a:off x="6623149" y="2069652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Header.tsx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601EFDEC-C481-79FC-FF5E-2F035ADBB725}"/>
              </a:ext>
            </a:extLst>
          </p:cNvPr>
          <p:cNvCxnSpPr>
            <a:cxnSpLocks/>
          </p:cNvCxnSpPr>
          <p:nvPr/>
        </p:nvCxnSpPr>
        <p:spPr>
          <a:xfrm flipH="1">
            <a:off x="6663301" y="2398018"/>
            <a:ext cx="519737" cy="556631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151FD39F-FB72-51E2-38E1-FF91FF798920}"/>
              </a:ext>
            </a:extLst>
          </p:cNvPr>
          <p:cNvSpPr txBox="1"/>
          <p:nvPr/>
        </p:nvSpPr>
        <p:spPr>
          <a:xfrm>
            <a:off x="7183038" y="3151593"/>
            <a:ext cx="160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ShopDetails.tsx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656BA9C-1215-9E0C-CAEF-658E7F2B1310}"/>
              </a:ext>
            </a:extLst>
          </p:cNvPr>
          <p:cNvCxnSpPr>
            <a:cxnSpLocks/>
          </p:cNvCxnSpPr>
          <p:nvPr/>
        </p:nvCxnSpPr>
        <p:spPr>
          <a:xfrm flipH="1" flipV="1">
            <a:off x="6339427" y="4036590"/>
            <a:ext cx="799927" cy="178647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3F84EDE6-AAFE-D41C-E202-966E15018768}"/>
              </a:ext>
            </a:extLst>
          </p:cNvPr>
          <p:cNvSpPr txBox="1"/>
          <p:nvPr/>
        </p:nvSpPr>
        <p:spPr>
          <a:xfrm>
            <a:off x="7139354" y="4048868"/>
            <a:ext cx="109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04432"/>
                </a:solidFill>
              </a:rPr>
              <a:t>Footer.tsx</a:t>
            </a:r>
            <a:endParaRPr lang="de-DE" dirty="0">
              <a:solidFill>
                <a:srgbClr val="B04432"/>
              </a:solidFill>
            </a:endParaRP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EA164EE-85C3-4F84-4934-F121F54D7F7E}"/>
              </a:ext>
            </a:extLst>
          </p:cNvPr>
          <p:cNvCxnSpPr>
            <a:cxnSpLocks/>
          </p:cNvCxnSpPr>
          <p:nvPr/>
        </p:nvCxnSpPr>
        <p:spPr>
          <a:xfrm flipH="1">
            <a:off x="6241628" y="3363360"/>
            <a:ext cx="979788" cy="70662"/>
          </a:xfrm>
          <a:prstGeom prst="straightConnector1">
            <a:avLst/>
          </a:prstGeom>
          <a:ln w="60325">
            <a:solidFill>
              <a:srgbClr val="B044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456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1158239"/>
            <a:ext cx="4882620" cy="3608233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Viel statischer Content</a:t>
            </a:r>
            <a:r>
              <a:rPr lang="de-DE" sz="2400" b="0" dirty="0">
                <a:solidFill>
                  <a:srgbClr val="36544F"/>
                </a:solidFill>
              </a:rPr>
              <a:t> </a:t>
            </a:r>
            <a:r>
              <a:rPr lang="de-DE" sz="1800" b="0" dirty="0">
                <a:solidFill>
                  <a:srgbClr val="36544F"/>
                </a:solidFill>
              </a:rPr>
              <a:t>☺️</a:t>
            </a:r>
          </a:p>
          <a:p>
            <a:r>
              <a:rPr lang="de-DE" b="0" dirty="0">
                <a:solidFill>
                  <a:srgbClr val="36544F"/>
                </a:solidFill>
              </a:rPr>
              <a:t>Viel JavaScript </a:t>
            </a:r>
            <a:r>
              <a:rPr lang="de-DE" sz="1800" b="0" dirty="0">
                <a:solidFill>
                  <a:srgbClr val="36544F"/>
                </a:solidFill>
              </a:rPr>
              <a:t>😱</a:t>
            </a:r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</a:rPr>
              <a:t>...gleichzeitig wenig Interaktion  </a:t>
            </a:r>
            <a:r>
              <a:rPr lang="de-DE" sz="1800" b="0" dirty="0">
                <a:solidFill>
                  <a:srgbClr val="36544F"/>
                </a:solidFill>
              </a:rPr>
              <a:t>😔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Was macht die Beispiel-Anwendung aus?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1FAF80F-7AD0-30FA-AAD5-4DE14CBC3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32" y="2635929"/>
            <a:ext cx="2627769" cy="22749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5F4254-1C4E-9A3F-61BA-C19F72CC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87" y="2635928"/>
            <a:ext cx="2627769" cy="2274909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8D43D379-8BEA-AF4C-44A8-5F7B5727BDCF}"/>
              </a:ext>
            </a:extLst>
          </p:cNvPr>
          <p:cNvSpPr/>
          <p:nvPr/>
        </p:nvSpPr>
        <p:spPr>
          <a:xfrm>
            <a:off x="2677486" y="4116943"/>
            <a:ext cx="1241927" cy="689518"/>
          </a:xfrm>
          <a:prstGeom prst="rect">
            <a:avLst/>
          </a:prstGeom>
          <a:noFill/>
          <a:ln w="25400">
            <a:solidFill>
              <a:srgbClr val="B04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0918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72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037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Architektur-vision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4250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2400" dirty="0"/>
              <a:t>"</a:t>
            </a:r>
            <a:r>
              <a:rPr lang="de-DE" sz="2400" dirty="0" err="1"/>
              <a:t>Fullstack</a:t>
            </a:r>
            <a:r>
              <a:rPr lang="de-DE" sz="2400" dirty="0"/>
              <a:t> Architektur-Vision"</a:t>
            </a:r>
          </a:p>
          <a:p>
            <a:pPr marL="0" indent="0">
              <a:buNone/>
            </a:pPr>
            <a:r>
              <a:rPr lang="de-DE" sz="1300" b="0" dirty="0">
                <a:solidFill>
                  <a:srgbClr val="1778B8"/>
                </a:solidFill>
              </a:rPr>
              <a:t>https://</a:t>
            </a:r>
            <a:r>
              <a:rPr lang="de-DE" sz="1300" b="0" dirty="0" err="1">
                <a:solidFill>
                  <a:srgbClr val="1778B8"/>
                </a:solidFill>
              </a:rPr>
              <a:t>react.dev</a:t>
            </a:r>
            <a:r>
              <a:rPr lang="de-DE" sz="1300" b="0" dirty="0">
                <a:solidFill>
                  <a:srgbClr val="1778B8"/>
                </a:solidFill>
              </a:rPr>
              <a:t>/</a:t>
            </a:r>
            <a:r>
              <a:rPr lang="de-DE" sz="1300" b="0" dirty="0" err="1">
                <a:solidFill>
                  <a:srgbClr val="1778B8"/>
                </a:solidFill>
              </a:rPr>
              <a:t>learn</a:t>
            </a:r>
            <a:r>
              <a:rPr lang="de-DE" sz="1300" b="0" dirty="0">
                <a:solidFill>
                  <a:srgbClr val="1778B8"/>
                </a:solidFill>
              </a:rPr>
              <a:t>/start-a-new-react-project#which-features-make-up-the-react-teams-full-stack-architecture-vision</a:t>
            </a:r>
            <a:endParaRPr lang="de-DE" dirty="0">
              <a:solidFill>
                <a:srgbClr val="36544F"/>
              </a:solidFill>
            </a:endParaRPr>
          </a:p>
          <a:p>
            <a:endParaRPr lang="de-DE" dirty="0">
              <a:solidFill>
                <a:srgbClr val="36544F"/>
              </a:solidFill>
            </a:endParaRPr>
          </a:p>
          <a:p>
            <a:r>
              <a:rPr lang="de-DE" sz="2000" dirty="0" err="1">
                <a:solidFill>
                  <a:srgbClr val="36544F"/>
                </a:solidFill>
              </a:rPr>
              <a:t>React</a:t>
            </a:r>
            <a:r>
              <a:rPr lang="de-DE" sz="2000" dirty="0">
                <a:solidFill>
                  <a:srgbClr val="36544F"/>
                </a:solidFill>
              </a:rPr>
              <a:t> Server Components</a:t>
            </a:r>
            <a:r>
              <a:rPr lang="de-DE" sz="2000" b="0" dirty="0">
                <a:solidFill>
                  <a:srgbClr val="36544F"/>
                </a:solidFill>
              </a:rPr>
              <a:t> (RSC): </a:t>
            </a:r>
          </a:p>
          <a:p>
            <a:pPr lvl="1"/>
            <a:r>
              <a:rPr lang="de-DE" sz="1600" dirty="0"/>
              <a:t>Komponenten, die auf dem </a:t>
            </a:r>
            <a:r>
              <a:rPr lang="de-DE" sz="1600" b="0" dirty="0">
                <a:solidFill>
                  <a:srgbClr val="36544F"/>
                </a:solidFill>
              </a:rPr>
              <a:t>Server, Client und im </a:t>
            </a:r>
            <a:r>
              <a:rPr lang="de-DE" sz="1600" b="0" dirty="0" err="1">
                <a:solidFill>
                  <a:srgbClr val="36544F"/>
                </a:solidFill>
              </a:rPr>
              <a:t>Build</a:t>
            </a:r>
            <a:r>
              <a:rPr lang="de-DE" sz="1600" b="0" dirty="0">
                <a:solidFill>
                  <a:srgbClr val="36544F"/>
                </a:solidFill>
              </a:rPr>
              <a:t> gerendert werden können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Data </a:t>
            </a:r>
            <a:r>
              <a:rPr lang="de-DE" sz="1600" b="0" dirty="0" err="1">
                <a:solidFill>
                  <a:srgbClr val="36544F"/>
                </a:solidFill>
              </a:rPr>
              <a:t>Fetching</a:t>
            </a:r>
            <a:r>
              <a:rPr lang="de-DE" sz="1600" b="0" dirty="0">
                <a:solidFill>
                  <a:srgbClr val="36544F"/>
                </a:solidFill>
              </a:rPr>
              <a:t> "integriert"</a:t>
            </a: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r>
              <a:rPr lang="de-DE" sz="2000" dirty="0">
                <a:solidFill>
                  <a:srgbClr val="36544F"/>
                </a:solidFill>
              </a:rPr>
              <a:t>Suspense</a:t>
            </a:r>
            <a:r>
              <a:rPr lang="de-DE" sz="2000" b="0" dirty="0">
                <a:solidFill>
                  <a:srgbClr val="36544F"/>
                </a:solidFill>
              </a:rPr>
              <a:t>:</a:t>
            </a:r>
          </a:p>
          <a:p>
            <a:pPr lvl="1"/>
            <a:r>
              <a:rPr lang="de-DE" sz="1600" b="0" dirty="0">
                <a:solidFill>
                  <a:srgbClr val="36544F"/>
                </a:solidFill>
              </a:rPr>
              <a:t>Platzhalter für "langsame" Teile einer Seite</a:t>
            </a:r>
          </a:p>
          <a:p>
            <a:pPr lvl="1"/>
            <a:r>
              <a:rPr lang="de-DE" sz="1600" dirty="0"/>
              <a:t>Mit Streaming können diese Teile einer Seite "nachgeliefert" werden, sobald sie gerendert sind</a:t>
            </a:r>
            <a:endParaRPr lang="de-DE" sz="1600" b="0" dirty="0">
              <a:solidFill>
                <a:srgbClr val="36544F"/>
              </a:solidFill>
            </a:endParaRPr>
          </a:p>
          <a:p>
            <a:pPr lvl="1"/>
            <a:endParaRPr lang="de-DE" sz="1600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lvl="1"/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5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581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2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4"/>
            <a:ext cx="8768862" cy="43739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800" dirty="0"/>
              <a:t>"</a:t>
            </a:r>
            <a:r>
              <a:rPr lang="de-DE" sz="2800" b="1" dirty="0" err="1"/>
              <a:t>React</a:t>
            </a:r>
            <a:r>
              <a:rPr lang="de-DE" sz="2800" b="1" dirty="0"/>
              <a:t> fortgeschrittenen Workshop"</a:t>
            </a:r>
            <a:endParaRPr lang="de-DE" sz="2800" dirty="0"/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0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0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gedoplan.de</a:t>
            </a:r>
            <a:r>
              <a:rPr lang="de-DE" sz="20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20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it</a:t>
            </a:r>
            <a:r>
              <a:rPr lang="de-DE" sz="20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-schulungen/</a:t>
            </a:r>
            <a:r>
              <a:rPr lang="de-DE" sz="20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</a:t>
            </a:r>
            <a:r>
              <a:rPr lang="de-DE" sz="20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-fortgeschrittenen-workshop/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buNone/>
            </a:pPr>
            <a:r>
              <a:rPr lang="de-DE" sz="2800" dirty="0"/>
              <a:t>"</a:t>
            </a:r>
            <a:r>
              <a:rPr lang="de-DE" sz="2800" b="1" dirty="0" err="1"/>
              <a:t>Fullstack</a:t>
            </a:r>
            <a:r>
              <a:rPr lang="de-DE" sz="2800" b="1" dirty="0"/>
              <a:t> </a:t>
            </a:r>
            <a:r>
              <a:rPr lang="de-DE" sz="2800" b="1" dirty="0" err="1"/>
              <a:t>React</a:t>
            </a:r>
            <a:r>
              <a:rPr lang="de-DE" sz="2800" b="1" dirty="0"/>
              <a:t>-Anwendungen mit </a:t>
            </a:r>
            <a:r>
              <a:rPr lang="de-DE" sz="2800" b="1" dirty="0" err="1"/>
              <a:t>Next.js</a:t>
            </a:r>
            <a:r>
              <a:rPr lang="de-DE" sz="2800" b="1" dirty="0"/>
              <a:t>"</a:t>
            </a:r>
            <a:endParaRPr lang="de-DE" sz="2800" dirty="0"/>
          </a:p>
          <a:p>
            <a:pPr marL="0" indent="0" algn="ctr">
              <a:buNone/>
            </a:pPr>
            <a:endParaRPr lang="de-DE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https://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gedoplan.de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it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-schulungen/workshop-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fullstack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react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-anwendungen-mit-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next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-</a:t>
            </a:r>
            <a:r>
              <a:rPr lang="de-DE" sz="2400" b="0" dirty="0" err="1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js</a:t>
            </a:r>
            <a:r>
              <a:rPr lang="de-DE" sz="2400" b="0" dirty="0">
                <a:solidFill>
                  <a:srgbClr val="1778B8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/</a:t>
            </a:r>
            <a:endParaRPr lang="de-DE" b="0" dirty="0">
              <a:solidFill>
                <a:srgbClr val="36544F"/>
              </a:solidFill>
            </a:endParaRPr>
          </a:p>
          <a:p>
            <a:pPr marL="0" indent="0" algn="ctr">
              <a:lnSpc>
                <a:spcPct val="130000"/>
              </a:lnSpc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lvl="1" algn="ctr"/>
            <a:endParaRPr lang="de-DE" sz="2100" b="0" dirty="0">
              <a:solidFill>
                <a:srgbClr val="36544F"/>
              </a:solidFill>
            </a:endParaRPr>
          </a:p>
          <a:p>
            <a:pPr lvl="1" algn="ctr"/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733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>
                <a:solidFill>
                  <a:srgbClr val="36544F"/>
                </a:solidFill>
              </a:rPr>
              <a:t>Server Components </a:t>
            </a:r>
            <a:r>
              <a:rPr lang="de-DE" sz="1800" b="0" dirty="0">
                <a:solidFill>
                  <a:srgbClr val="36544F"/>
                </a:solidFill>
              </a:rPr>
              <a:t>erfordern Rendern auf dem Server oder im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Dazu braucht man ein "</a:t>
            </a:r>
            <a:r>
              <a:rPr lang="de-DE" sz="1800" dirty="0" err="1">
                <a:solidFill>
                  <a:srgbClr val="36544F"/>
                </a:solidFill>
              </a:rPr>
              <a:t>Fullstack</a:t>
            </a:r>
            <a:r>
              <a:rPr lang="de-DE" sz="1800" dirty="0">
                <a:solidFill>
                  <a:srgbClr val="36544F"/>
                </a:solidFill>
              </a:rPr>
              <a:t>-Framework</a:t>
            </a:r>
            <a:r>
              <a:rPr lang="de-DE" sz="1800" b="0" dirty="0">
                <a:solidFill>
                  <a:srgbClr val="36544F"/>
                </a:solidFill>
              </a:rPr>
              <a:t>"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"</a:t>
            </a:r>
            <a:r>
              <a:rPr lang="de-DE" sz="1800" dirty="0">
                <a:solidFill>
                  <a:srgbClr val="36544F"/>
                </a:solidFill>
              </a:rPr>
              <a:t>Framework</a:t>
            </a:r>
            <a:r>
              <a:rPr lang="de-DE" sz="1800" b="0" dirty="0">
                <a:solidFill>
                  <a:srgbClr val="36544F"/>
                </a:solidFill>
              </a:rPr>
              <a:t>" ist verharmlosend, weil es sich in der Regel um einen kompletten Stack samt </a:t>
            </a:r>
            <a:r>
              <a:rPr lang="de-DE" sz="1800" b="0" dirty="0" err="1">
                <a:solidFill>
                  <a:srgbClr val="36544F"/>
                </a:solidFill>
              </a:rPr>
              <a:t>Build</a:t>
            </a:r>
            <a:r>
              <a:rPr lang="de-DE" sz="1800" b="0" dirty="0">
                <a:solidFill>
                  <a:srgbClr val="36544F"/>
                </a:solidFill>
              </a:rPr>
              <a:t>-Tools und Laufzeitumgebung handelt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Deswegen werden solche Frameworks auch als "</a:t>
            </a:r>
            <a:r>
              <a:rPr lang="de-DE" sz="1800" dirty="0">
                <a:solidFill>
                  <a:srgbClr val="36544F"/>
                </a:solidFill>
              </a:rPr>
              <a:t>Meta-Frameworks</a:t>
            </a:r>
            <a:r>
              <a:rPr lang="de-DE" sz="1800" b="0" dirty="0">
                <a:solidFill>
                  <a:srgbClr val="36544F"/>
                </a:solidFill>
              </a:rPr>
              <a:t>" bezeichnet (=&gt; Sammlung von Frameworks)</a:t>
            </a:r>
            <a:endParaRPr lang="de-DE" sz="15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endParaRPr lang="de-DE" sz="18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251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RSC mit </a:t>
            </a:r>
            <a:r>
              <a:rPr lang="de-DE" dirty="0" err="1"/>
              <a:t>Next.js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283747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/>
              <a:t>React</a:t>
            </a:r>
            <a:r>
              <a:rPr lang="de-DE" dirty="0"/>
              <a:t> empfiehlt "</a:t>
            </a:r>
            <a:r>
              <a:rPr lang="de-DE" dirty="0" err="1"/>
              <a:t>Fullstack</a:t>
            </a:r>
            <a:r>
              <a:rPr lang="de-DE" dirty="0"/>
              <a:t>-Framework"</a:t>
            </a:r>
            <a:endParaRPr lang="de-DE" sz="1800" b="0" dirty="0">
              <a:solidFill>
                <a:srgbClr val="36544F"/>
              </a:solidFill>
            </a:endParaRP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dirty="0" err="1">
                <a:solidFill>
                  <a:srgbClr val="9E60B8"/>
                </a:solidFill>
              </a:rPr>
              <a:t>Next.js</a:t>
            </a:r>
            <a:r>
              <a:rPr lang="de-DE" sz="1800" b="0" dirty="0">
                <a:solidFill>
                  <a:srgbClr val="36544F"/>
                </a:solidFill>
              </a:rPr>
              <a:t> entspricht den Vorstellungen des </a:t>
            </a:r>
            <a:r>
              <a:rPr lang="de-DE" sz="1800" b="0" dirty="0" err="1">
                <a:solidFill>
                  <a:srgbClr val="36544F"/>
                </a:solidFill>
              </a:rPr>
              <a:t>React</a:t>
            </a:r>
            <a:r>
              <a:rPr lang="de-DE" sz="1800" b="0" dirty="0">
                <a:solidFill>
                  <a:srgbClr val="36544F"/>
                </a:solidFill>
              </a:rPr>
              <a:t>-Teams</a:t>
            </a:r>
          </a:p>
        </p:txBody>
      </p:sp>
    </p:spTree>
    <p:extLst>
      <p:ext uri="{BB962C8B-B14F-4D97-AF65-F5344CB8AC3E}">
        <p14:creationId xmlns:p14="http://schemas.microsoft.com/office/powerpoint/2010/main" val="1797477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2669877" y="1394506"/>
            <a:ext cx="3804247" cy="14196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8625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Server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Components</a:t>
            </a:r>
            <a:endParaRPr lang="de-DE" sz="825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67BA921-F46A-004C-B5CC-10AC3C41E540}"/>
              </a:ext>
            </a:extLst>
          </p:cNvPr>
          <p:cNvSpPr/>
          <p:nvPr/>
        </p:nvSpPr>
        <p:spPr>
          <a:xfrm>
            <a:off x="2947197" y="1152133"/>
            <a:ext cx="324960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700" b="1" dirty="0">
                <a:solidFill>
                  <a:srgbClr val="1778B8"/>
                </a:solidFill>
                <a:latin typeface="Montserrat" charset="0"/>
                <a:ea typeface="Montserrat" charset="0"/>
                <a:cs typeface="Montserrat" charset="0"/>
              </a:rPr>
              <a:t>Zero-Bundle-Size</a:t>
            </a:r>
            <a:endParaRPr lang="de-DE" sz="1500" b="1" dirty="0">
              <a:solidFill>
                <a:srgbClr val="1778B8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1800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Idee: </a:t>
            </a:r>
            <a:r>
              <a:rPr lang="de-DE" b="0" dirty="0">
                <a:solidFill>
                  <a:srgbClr val="36544F"/>
                </a:solidFill>
              </a:rPr>
              <a:t>Komponenten werden </a:t>
            </a:r>
            <a:r>
              <a:rPr lang="de-DE" b="0" u="sng" dirty="0">
                <a:solidFill>
                  <a:srgbClr val="36544F"/>
                </a:solidFill>
              </a:rPr>
              <a:t>nicht</a:t>
            </a:r>
            <a:r>
              <a:rPr lang="de-DE" b="0" dirty="0">
                <a:solidFill>
                  <a:srgbClr val="36544F"/>
                </a:solidFill>
              </a:rPr>
              <a:t> im </a:t>
            </a:r>
            <a:r>
              <a:rPr lang="de-DE" b="0" u="sng" dirty="0">
                <a:solidFill>
                  <a:srgbClr val="36544F"/>
                </a:solidFill>
              </a:rPr>
              <a:t>Client</a:t>
            </a:r>
            <a:r>
              <a:rPr lang="de-DE" b="0" dirty="0">
                <a:solidFill>
                  <a:srgbClr val="36544F"/>
                </a:solidFill>
              </a:rPr>
              <a:t> ausgeführt</a:t>
            </a:r>
          </a:p>
          <a:p>
            <a:r>
              <a:rPr lang="de-DE" b="0" dirty="0">
                <a:solidFill>
                  <a:srgbClr val="36544F"/>
                </a:solidFill>
              </a:rPr>
              <a:t>Sie stehen auf dem Client nur </a:t>
            </a:r>
            <a:r>
              <a:rPr lang="de-DE" b="0" u="sng" dirty="0">
                <a:solidFill>
                  <a:srgbClr val="36544F"/>
                </a:solidFill>
              </a:rPr>
              <a:t>fertig gerendert </a:t>
            </a:r>
            <a:r>
              <a:rPr lang="de-DE" b="0" dirty="0">
                <a:solidFill>
                  <a:srgbClr val="36544F"/>
                </a:solidFill>
              </a:rPr>
              <a:t>zur Verfügung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Server schickt lediglich eine </a:t>
            </a:r>
            <a:r>
              <a:rPr lang="de-DE" b="0" i="1" dirty="0">
                <a:solidFill>
                  <a:srgbClr val="36544F"/>
                </a:solidFill>
              </a:rPr>
              <a:t>Repräsentation der UI, </a:t>
            </a:r>
            <a:r>
              <a:rPr lang="de-DE" b="0" dirty="0">
                <a:solidFill>
                  <a:srgbClr val="36544F"/>
                </a:solidFill>
              </a:rPr>
              <a:t>aber</a:t>
            </a:r>
            <a:r>
              <a:rPr lang="de-DE" b="0" i="1" dirty="0">
                <a:solidFill>
                  <a:srgbClr val="36544F"/>
                </a:solidFill>
              </a:rPr>
              <a:t> keinen Code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7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Arten von Komponenten</a:t>
            </a:r>
          </a:p>
        </p:txBody>
      </p:sp>
    </p:spTree>
    <p:extLst>
      <p:ext uri="{BB962C8B-B14F-4D97-AF65-F5344CB8AC3E}">
        <p14:creationId xmlns:p14="http://schemas.microsoft.com/office/powerpoint/2010/main" val="2976488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436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729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81127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Client-Komponenten (wie bisher)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Client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auf dem </a:t>
            </a:r>
            <a:r>
              <a:rPr lang="de-DE" u="sng" dirty="0"/>
              <a:t>Server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dirty="0"/>
          </a:p>
          <a:p>
            <a:pPr marL="342900" lvl="1" indent="0">
              <a:buNone/>
            </a:pPr>
            <a:r>
              <a:rPr lang="de-DE" dirty="0"/>
              <a:t>Wie bisher:</a:t>
            </a:r>
          </a:p>
          <a:p>
            <a:pPr lvl="1"/>
            <a:r>
              <a:rPr lang="de-DE" dirty="0"/>
              <a:t>JavaScript-Code immer zum Client gesendet</a:t>
            </a:r>
          </a:p>
          <a:p>
            <a:pPr lvl="1"/>
            <a:r>
              <a:rPr lang="de-DE" dirty="0"/>
              <a:t>Können deshalb interaktiv sein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AC5CE7F-117E-19BC-78DD-2111E5332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06F5DB1-56A5-0919-850D-B9D188C061D0}"/>
              </a:ext>
            </a:extLst>
          </p:cNvPr>
          <p:cNvSpPr/>
          <p:nvPr/>
        </p:nvSpPr>
        <p:spPr>
          <a:xfrm>
            <a:off x="6620933" y="3217333"/>
            <a:ext cx="2108200" cy="126153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069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8215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907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Historie von Webanwendungen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F0224C-763D-DDE6-0928-9183950F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308410"/>
            <a:ext cx="771032" cy="1286049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106" y="2144862"/>
            <a:ext cx="8279031" cy="399692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Nur der Server ist für die UI (HTML/CSS) zuständig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Der Browser ist nur für die Darstellung vorhanden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Browser muss nur HTML + CSS rendern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Klare Trennung der Verantwortlichkeit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7952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Neu: Server-Komponenten</a:t>
            </a:r>
          </a:p>
          <a:p>
            <a:pPr lvl="1"/>
            <a:r>
              <a:rPr lang="de-DE" dirty="0"/>
              <a:t>werden auf dem </a:t>
            </a:r>
            <a:r>
              <a:rPr lang="de-DE" u="sng" dirty="0"/>
              <a:t>Server</a:t>
            </a:r>
            <a:r>
              <a:rPr lang="de-DE" dirty="0"/>
              <a:t> gerendert</a:t>
            </a:r>
          </a:p>
          <a:p>
            <a:pPr lvl="1"/>
            <a:r>
              <a:rPr lang="de-DE" dirty="0"/>
              <a:t>oder im </a:t>
            </a:r>
            <a:r>
              <a:rPr lang="de-DE" u="sng" dirty="0" err="1"/>
              <a:t>Build</a:t>
            </a:r>
            <a:r>
              <a:rPr lang="de-DE" dirty="0"/>
              <a:t> </a:t>
            </a:r>
            <a:r>
              <a:rPr lang="de-DE" sz="1600" dirty="0"/>
              <a:t>🙄</a:t>
            </a:r>
          </a:p>
          <a:p>
            <a:pPr lvl="1"/>
            <a:endParaRPr lang="de-DE" sz="1600" dirty="0"/>
          </a:p>
          <a:p>
            <a:pPr lvl="1"/>
            <a:r>
              <a:rPr lang="de-DE" b="0" dirty="0">
                <a:solidFill>
                  <a:srgbClr val="36544F"/>
                </a:solidFill>
              </a:rPr>
              <a:t>liefern UI (!) zum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</a:t>
            </a:r>
            <a:r>
              <a:rPr lang="de-DE" dirty="0"/>
              <a:t>Client zurück (kein JavaScript-Code)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3249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98607D8A-6E5A-7437-3E10-EAE9F8C9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120" y="921815"/>
            <a:ext cx="3794311" cy="369238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Komponenten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3386" y="769545"/>
            <a:ext cx="5155953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Komponenten können gemischt werden</a:t>
            </a:r>
          </a:p>
          <a:p>
            <a:pPr marL="0" indent="0">
              <a:buNone/>
            </a:pPr>
            <a:endParaRPr lang="de-DE" dirty="0"/>
          </a:p>
          <a:p>
            <a:pPr lvl="2"/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B65CA9-20F1-FF14-69AA-A9DF0C138C68}"/>
              </a:ext>
            </a:extLst>
          </p:cNvPr>
          <p:cNvSpPr/>
          <p:nvPr/>
        </p:nvSpPr>
        <p:spPr>
          <a:xfrm>
            <a:off x="5265621" y="952608"/>
            <a:ext cx="3554993" cy="3582178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64D2BB3-F76A-6B6B-1143-3A29050F71FB}"/>
              </a:ext>
            </a:extLst>
          </p:cNvPr>
          <p:cNvSpPr/>
          <p:nvPr/>
        </p:nvSpPr>
        <p:spPr>
          <a:xfrm>
            <a:off x="6618244" y="3250828"/>
            <a:ext cx="2073871" cy="970857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14B7A41-D41E-FC9B-B421-24068F1CDDDD}"/>
              </a:ext>
            </a:extLst>
          </p:cNvPr>
          <p:cNvSpPr txBox="1"/>
          <p:nvPr/>
        </p:nvSpPr>
        <p:spPr>
          <a:xfrm rot="20019771">
            <a:off x="5499101" y="2418931"/>
            <a:ext cx="3027662" cy="400110"/>
          </a:xfrm>
          <a:prstGeom prst="rect">
            <a:avLst/>
          </a:prstGeom>
          <a:solidFill>
            <a:srgbClr val="D4EBE9">
              <a:alpha val="7988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rgbClr val="FB8E2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Server Components</a:t>
            </a:r>
            <a:endParaRPr lang="de-DE" sz="4000" b="1" dirty="0">
              <a:solidFill>
                <a:srgbClr val="FB8E2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7E7D2DF-CF2F-F4BA-8DF3-52AD4974B749}"/>
              </a:ext>
            </a:extLst>
          </p:cNvPr>
          <p:cNvSpPr/>
          <p:nvPr/>
        </p:nvSpPr>
        <p:spPr>
          <a:xfrm flipV="1">
            <a:off x="6649615" y="2189500"/>
            <a:ext cx="1969451" cy="45719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46522638-E7C4-A469-3FA6-7E0628413519}"/>
              </a:ext>
            </a:extLst>
          </p:cNvPr>
          <p:cNvSpPr/>
          <p:nvPr/>
        </p:nvSpPr>
        <p:spPr>
          <a:xfrm>
            <a:off x="6649614" y="1733156"/>
            <a:ext cx="1969451" cy="1463042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0010A36-E8E7-65FE-EF49-4150DEB7AE83}"/>
              </a:ext>
            </a:extLst>
          </p:cNvPr>
          <p:cNvSpPr/>
          <p:nvPr/>
        </p:nvSpPr>
        <p:spPr>
          <a:xfrm>
            <a:off x="5317172" y="1459465"/>
            <a:ext cx="3454688" cy="3002467"/>
          </a:xfrm>
          <a:prstGeom prst="rect">
            <a:avLst/>
          </a:prstGeom>
          <a:noFill/>
          <a:ln w="22225">
            <a:solidFill>
              <a:srgbClr val="FB8E2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B45A7B-8134-E209-AE0E-CE04B4B42E1B}"/>
              </a:ext>
            </a:extLst>
          </p:cNvPr>
          <p:cNvSpPr txBox="1"/>
          <p:nvPr/>
        </p:nvSpPr>
        <p:spPr>
          <a:xfrm rot="20532405">
            <a:off x="7042006" y="3682702"/>
            <a:ext cx="1533353" cy="261610"/>
          </a:xfrm>
          <a:prstGeom prst="rect">
            <a:avLst/>
          </a:prstGeom>
          <a:solidFill>
            <a:srgbClr val="D4EBE9">
              <a:alpha val="64000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Client </a:t>
            </a:r>
            <a:r>
              <a:rPr lang="de-DE" sz="1050" b="1" dirty="0" err="1">
                <a:solidFill>
                  <a:srgbClr val="FF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Component</a:t>
            </a:r>
            <a:endParaRPr lang="de-DE" b="1" dirty="0">
              <a:solidFill>
                <a:srgbClr val="FF0000"/>
              </a:solidFill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729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563539" y="1394506"/>
            <a:ext cx="80169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RSC am Beispiel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Next.js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17657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4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1778B8"/>
          </a:solidFill>
        </p:spPr>
        <p:txBody>
          <a:bodyPr/>
          <a:lstStyle/>
          <a:p>
            <a:r>
              <a:rPr lang="de-DE" dirty="0">
                <a:solidFill>
                  <a:srgbClr val="D4EBE9"/>
                </a:solidFill>
              </a:rPr>
              <a:t>RSC mit </a:t>
            </a:r>
            <a:r>
              <a:rPr lang="de-DE" dirty="0" err="1">
                <a:solidFill>
                  <a:srgbClr val="D4EBE9"/>
                </a:solidFill>
              </a:rPr>
              <a:t>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7766822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Schritt-für-Schritt</a:t>
            </a:r>
          </a:p>
          <a:p>
            <a:pPr>
              <a:lnSpc>
                <a:spcPct val="120000"/>
              </a:lnSpc>
              <a:spcAft>
                <a:spcPts val="1500"/>
              </a:spcAft>
            </a:pPr>
            <a:r>
              <a:rPr lang="de-DE" sz="1800" b="0" dirty="0">
                <a:solidFill>
                  <a:srgbClr val="36544F"/>
                </a:solidFill>
              </a:rPr>
              <a:t>Beispiel-Code: https://</a:t>
            </a:r>
            <a:r>
              <a:rPr lang="de-DE" sz="1800" b="0" dirty="0" err="1">
                <a:solidFill>
                  <a:srgbClr val="36544F"/>
                </a:solidFill>
              </a:rPr>
              <a:t>github.com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nilshartmann</a:t>
            </a:r>
            <a:r>
              <a:rPr lang="de-DE" sz="1800" b="0" dirty="0">
                <a:solidFill>
                  <a:srgbClr val="36544F"/>
                </a:solidFill>
              </a:rPr>
              <a:t>/</a:t>
            </a:r>
            <a:r>
              <a:rPr lang="de-DE" sz="1800" b="0" dirty="0" err="1">
                <a:solidFill>
                  <a:srgbClr val="36544F"/>
                </a:solidFill>
              </a:rPr>
              <a:t>nextjs-step-by-step</a:t>
            </a:r>
            <a:endParaRPr lang="de-DE" sz="1800" b="0" dirty="0">
              <a:solidFill>
                <a:srgbClr val="36544F"/>
              </a:solidFill>
            </a:endParaRP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760068-B0EE-D820-C091-397F182C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151" y="1907127"/>
            <a:ext cx="2201697" cy="292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76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1: Eine Server 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2153312" cy="884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/</a:t>
            </a:r>
            <a:r>
              <a:rPr lang="de-DE" sz="1000" b="1" dirty="0" err="1">
                <a:solidFill>
                  <a:srgbClr val="36544F"/>
                </a:solidFill>
              </a:rPr>
              <a:t>page.tsx</a:t>
            </a:r>
            <a:r>
              <a:rPr lang="de-DE" sz="1000" b="1" dirty="0">
                <a:solidFill>
                  <a:srgbClr val="36544F"/>
                </a:solidFill>
              </a:rPr>
              <a:t> zeigen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console.log</a:t>
            </a:r>
            <a:r>
              <a:rPr lang="de-DE" sz="1000" b="1" dirty="0">
                <a:solidFill>
                  <a:srgbClr val="36544F"/>
                </a:solidFill>
              </a:rPr>
              <a:t> in Page-Komponente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 dem Server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im Browser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061931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3369593" y="1394506"/>
            <a:ext cx="24048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  <a:ea typeface="Montserrat" charset="0"/>
                <a:cs typeface="Montserrat" charset="0"/>
              </a:rPr>
              <a:t>Data</a:t>
            </a:r>
            <a:endParaRPr lang="de-DE" sz="1500" b="1" dirty="0">
              <a:solidFill>
                <a:srgbClr val="FB8E20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857252" y="2571750"/>
            <a:ext cx="7429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9E60B8"/>
                </a:solidFill>
                <a:latin typeface="Source Sans Pro" panose="020B0503030403020204" pitchFamily="34" charset="77"/>
              </a:rPr>
              <a:t>Fetching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3376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in der Komponente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681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Idee</a:t>
            </a:r>
          </a:p>
          <a:p>
            <a:r>
              <a:rPr lang="de-DE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b="0" i="1" dirty="0">
                <a:solidFill>
                  <a:srgbClr val="36544F"/>
                </a:solidFill>
              </a:rPr>
              <a:t> in der Komponente </a:t>
            </a:r>
            <a:r>
              <a:rPr lang="de-DE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b="0" dirty="0">
                <a:solidFill>
                  <a:srgbClr val="36544F"/>
                </a:solidFill>
              </a:rPr>
              <a:t>Server Components können die Server-Infrastruktur nutzen (DB, Filesystem)</a:t>
            </a: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6187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Server Components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de-DE" sz="2500" dirty="0"/>
              <a:t>Idee</a:t>
            </a:r>
          </a:p>
          <a:p>
            <a:r>
              <a:rPr lang="de-DE" sz="2500" b="0" dirty="0">
                <a:solidFill>
                  <a:srgbClr val="36544F"/>
                </a:solidFill>
              </a:rPr>
              <a:t>Komponenten, die Daten laden, können das direkt</a:t>
            </a:r>
            <a:r>
              <a:rPr lang="de-DE" sz="2500" b="0" i="1" dirty="0">
                <a:solidFill>
                  <a:srgbClr val="36544F"/>
                </a:solidFill>
              </a:rPr>
              <a:t> in der Komponente </a:t>
            </a:r>
            <a:r>
              <a:rPr lang="de-DE" sz="2500" b="0" dirty="0">
                <a:solidFill>
                  <a:srgbClr val="36544F"/>
                </a:solidFill>
              </a:rPr>
              <a:t>tun</a:t>
            </a:r>
          </a:p>
          <a:p>
            <a:r>
              <a:rPr lang="de-DE" sz="2500" b="0" dirty="0">
                <a:solidFill>
                  <a:srgbClr val="36544F"/>
                </a:solidFill>
              </a:rPr>
              <a:t>Server Components können die Server-Infrastruktur nutzen (DB, Filesystem)</a:t>
            </a:r>
          </a:p>
          <a:p>
            <a:endParaRPr lang="de-DE" sz="2500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r>
              <a:rPr lang="de-DE" sz="2500" b="0" dirty="0">
                <a:solidFill>
                  <a:srgbClr val="36544F"/>
                </a:solidFill>
              </a:rPr>
              <a:t>👉 Server-Komponenten können dazu </a:t>
            </a:r>
            <a:r>
              <a:rPr lang="de-DE" sz="2500" b="0" u="sng" dirty="0">
                <a:solidFill>
                  <a:srgbClr val="36544F"/>
                </a:solidFill>
              </a:rPr>
              <a:t>asynchron</a:t>
            </a:r>
            <a:r>
              <a:rPr lang="de-DE" sz="2500" b="0" dirty="0">
                <a:solidFill>
                  <a:srgbClr val="36544F"/>
                </a:solidFill>
              </a:rPr>
              <a:t> sein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br>
              <a:rPr lang="de-DE" b="0" dirty="0">
                <a:solidFill>
                  <a:srgbClr val="36544F"/>
                </a:solidFill>
              </a:rPr>
            </a:br>
            <a:endParaRPr lang="de-DE" b="0" dirty="0">
              <a:solidFill>
                <a:srgbClr val="36544F"/>
              </a:solidFill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826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2: Eine asynchrone Server-Komponente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7" y="2434134"/>
            <a:ext cx="3109754" cy="1632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BeerListPage</a:t>
            </a:r>
            <a:r>
              <a:rPr lang="de-DE" sz="1000" b="1" dirty="0">
                <a:solidFill>
                  <a:srgbClr val="36544F"/>
                </a:solidFill>
              </a:rPr>
              <a:t> anlegen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DB-Zugriff mit </a:t>
            </a: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endParaRPr lang="de-DE" sz="1000" b="1" dirty="0">
              <a:solidFill>
                <a:srgbClr val="36544F"/>
              </a:solidFill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loadBeers</a:t>
            </a:r>
            <a:r>
              <a:rPr lang="de-DE" sz="1000" b="1" dirty="0">
                <a:solidFill>
                  <a:srgbClr val="36544F"/>
                </a:solidFill>
              </a:rPr>
              <a:t> 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BeerImageList</a:t>
            </a:r>
            <a:r>
              <a:rPr lang="de-DE" sz="1000" b="1" dirty="0">
                <a:solidFill>
                  <a:srgbClr val="36544F"/>
                </a:solidFill>
              </a:rPr>
              <a:t> verwenden, um Beers anzuzeigen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FF0000"/>
                </a:solidFill>
              </a:rPr>
              <a:t>🔎 statische Komponenten bislang! (</a:t>
            </a:r>
            <a:r>
              <a:rPr lang="de-DE" sz="1000" b="1" dirty="0" err="1">
                <a:solidFill>
                  <a:srgbClr val="FF0000"/>
                </a:solidFill>
              </a:rPr>
              <a:t>Build</a:t>
            </a:r>
            <a:r>
              <a:rPr lang="de-DE" sz="1000" b="1" dirty="0">
                <a:solidFill>
                  <a:srgbClr val="FF0000"/>
                </a:solidFill>
              </a:rPr>
              <a:t>!)</a:t>
            </a:r>
            <a:endParaRPr lang="de-DE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178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Historie von Webanwendungen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F0224C-763D-DDE6-0928-9183950F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308410"/>
            <a:ext cx="771032" cy="1286049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106" y="2144862"/>
            <a:ext cx="8279031" cy="399692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Problem: nur mit HTML / CSS (fast) keine Interaktivität möglich 😢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Für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Interaktivität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wird zwingend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benötigt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9968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69" y="769545"/>
            <a:ext cx="7891109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die träge ist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1500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aus material/</a:t>
            </a:r>
            <a:r>
              <a:rPr lang="de-DE" sz="1000" b="1" dirty="0" err="1">
                <a:solidFill>
                  <a:srgbClr val="36544F"/>
                </a:solidFill>
              </a:rPr>
              <a:t>beer</a:t>
            </a:r>
            <a:r>
              <a:rPr lang="de-DE" sz="1000" b="1" dirty="0">
                <a:solidFill>
                  <a:srgbClr val="36544F"/>
                </a:solidFill>
              </a:rPr>
              <a:t>-details-</a:t>
            </a:r>
            <a:r>
              <a:rPr lang="de-DE" sz="1000" b="1" dirty="0" err="1">
                <a:solidFill>
                  <a:srgbClr val="36544F"/>
                </a:solidFill>
              </a:rPr>
              <a:t>page.txt</a:t>
            </a:r>
            <a:r>
              <a:rPr lang="de-DE" sz="1000" b="1" dirty="0">
                <a:solidFill>
                  <a:srgbClr val="36544F"/>
                </a:solidFill>
              </a:rPr>
              <a:t> einfügen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</a:t>
            </a:r>
            <a:r>
              <a:rPr lang="de-DE" sz="1000" b="1" dirty="0" err="1">
                <a:solidFill>
                  <a:srgbClr val="36544F"/>
                </a:solidFill>
              </a:rPr>
              <a:t>sleep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loadBeer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loading.tsx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969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6644410" cy="39969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Schritt 3: Eine asynchrone Server-Komponente, die zwei Daten Quellen benötigt</a:t>
            </a:r>
          </a:p>
          <a:p>
            <a:endParaRPr lang="de-DE" sz="1600" b="0" dirty="0">
              <a:solidFill>
                <a:srgbClr val="36544F"/>
              </a:solidFill>
            </a:endParaRPr>
          </a:p>
          <a:p>
            <a:endParaRPr lang="de-DE" sz="1600" i="1" dirty="0">
              <a:solidFill>
                <a:srgbClr val="36544F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16952A4-8AD8-B709-EEDF-387BCBA5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3845684-E684-1AB9-CC04-40F1E45C185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9060E4CC-F6DD-A94B-8CAF-BCCC49B78C47}"/>
              </a:ext>
            </a:extLst>
          </p:cNvPr>
          <p:cNvSpPr/>
          <p:nvPr/>
        </p:nvSpPr>
        <p:spPr>
          <a:xfrm>
            <a:off x="2900106" y="2434134"/>
            <a:ext cx="5178573" cy="2423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wieder schnell machen (slow entfernen)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beers</a:t>
            </a:r>
            <a:r>
              <a:rPr lang="de-DE" sz="1000" b="1" dirty="0">
                <a:solidFill>
                  <a:srgbClr val="36544F"/>
                </a:solidFill>
              </a:rPr>
              <a:t>/[</a:t>
            </a:r>
            <a:r>
              <a:rPr lang="de-DE" sz="1000" b="1" dirty="0" err="1">
                <a:solidFill>
                  <a:srgbClr val="36544F"/>
                </a:solidFill>
              </a:rPr>
              <a:t>beerId</a:t>
            </a:r>
            <a:r>
              <a:rPr lang="de-DE" sz="1000" b="1" dirty="0">
                <a:solidFill>
                  <a:srgbClr val="36544F"/>
                </a:solidFill>
              </a:rPr>
              <a:t>] Beer-Page </a:t>
            </a:r>
            <a:r>
              <a:rPr lang="de-DE" sz="1000" b="1" dirty="0" err="1">
                <a:solidFill>
                  <a:srgbClr val="36544F"/>
                </a:solidFill>
              </a:rPr>
              <a:t>shops</a:t>
            </a:r>
            <a:r>
              <a:rPr lang="de-DE" sz="1000" b="1" dirty="0">
                <a:solidFill>
                  <a:srgbClr val="36544F"/>
                </a:solidFill>
              </a:rPr>
              <a:t> erweitern (fertiges </a:t>
            </a:r>
            <a:r>
              <a:rPr lang="de-DE" sz="1000" b="1" dirty="0" err="1">
                <a:solidFill>
                  <a:srgbClr val="36544F"/>
                </a:solidFill>
              </a:rPr>
              <a:t>fetch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db-queries</a:t>
            </a:r>
            <a:r>
              <a:rPr lang="de-DE" sz="1000" b="1" dirty="0">
                <a:solidFill>
                  <a:srgbClr val="36544F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Zeigen: </a:t>
            </a:r>
            <a:r>
              <a:rPr lang="de-DE" sz="1000" b="1" dirty="0" err="1">
                <a:solidFill>
                  <a:srgbClr val="36544F"/>
                </a:solidFill>
              </a:rPr>
              <a:t>Promise</a:t>
            </a:r>
            <a:r>
              <a:rPr lang="de-DE" sz="1000" b="1" dirty="0">
                <a:solidFill>
                  <a:srgbClr val="36544F"/>
                </a:solidFill>
              </a:rPr>
              <a:t> an Unterkomponente (Shops)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-&gt; Parallel </a:t>
            </a:r>
            <a:r>
              <a:rPr lang="de-DE" sz="1000" b="1" dirty="0" err="1">
                <a:solidFill>
                  <a:srgbClr val="36544F"/>
                </a:solidFill>
              </a:rPr>
              <a:t>fetching</a:t>
            </a:r>
            <a:r>
              <a:rPr lang="de-DE" sz="1000" b="1" dirty="0">
                <a:solidFill>
                  <a:srgbClr val="36544F"/>
                </a:solidFill>
              </a:rPr>
              <a:t>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Aufruf künstlich verzögern (slow=2400)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😔 Jetzt wartet die ganze Seite auf die Shops...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Suspense um </a:t>
            </a:r>
            <a:r>
              <a:rPr lang="de-DE" sz="1000" b="1" dirty="0" err="1">
                <a:solidFill>
                  <a:srgbClr val="36544F"/>
                </a:solidFill>
              </a:rPr>
              <a:t>WhereToBuy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32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5629612-A410-3642-BEE4-81FFE1829BD8}"/>
              </a:ext>
            </a:extLst>
          </p:cNvPr>
          <p:cNvSpPr/>
          <p:nvPr/>
        </p:nvSpPr>
        <p:spPr>
          <a:xfrm>
            <a:off x="0" y="65135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3E729D"/>
                </a:solidFill>
                <a:latin typeface="Montserrat" charset="0"/>
                <a:ea typeface="Montserrat" charset="0"/>
                <a:cs typeface="Montserrat" charset="0"/>
              </a:rPr>
              <a:t>Aufteilung</a:t>
            </a:r>
            <a:endParaRPr lang="de-DE" sz="1500" b="1" dirty="0">
              <a:solidFill>
                <a:srgbClr val="3E729D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>
                <a:solidFill>
                  <a:srgbClr val="B04432"/>
                </a:solidFill>
                <a:latin typeface="Source Sans Pro" panose="020B0503030403020204" pitchFamily="34" charset="77"/>
              </a:rPr>
              <a:t>Server</a:t>
            </a:r>
            <a:r>
              <a:rPr lang="de-DE" sz="9600" b="1" dirty="0">
                <a:solidFill>
                  <a:srgbClr val="9E60B8"/>
                </a:solidFill>
                <a:latin typeface="Source Sans Pro" panose="020B0503030403020204" pitchFamily="34" charset="77"/>
              </a:rPr>
              <a:t>-Client: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C760CCB-A323-FD6E-8404-269B199D7A0B}"/>
              </a:ext>
            </a:extLst>
          </p:cNvPr>
          <p:cNvSpPr/>
          <p:nvPr/>
        </p:nvSpPr>
        <p:spPr>
          <a:xfrm>
            <a:off x="0" y="1154044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5400" b="1" dirty="0">
                <a:solidFill>
                  <a:srgbClr val="36544F"/>
                </a:solidFill>
                <a:latin typeface="Source Sans Pro" panose="020B0503030403020204" pitchFamily="34" charset="77"/>
              </a:rPr>
              <a:t>in</a:t>
            </a:r>
            <a:endParaRPr lang="de-DE" sz="500" b="1" dirty="0">
              <a:solidFill>
                <a:srgbClr val="36544F"/>
              </a:solidFill>
              <a:latin typeface="Source Sans Pro" panose="020B0503030403020204" pitchFamily="34" charset="77"/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4A1E726-E63D-ED42-B43A-CFF03CCA7BC2}"/>
              </a:ext>
            </a:extLst>
          </p:cNvPr>
          <p:cNvSpPr/>
          <p:nvPr/>
        </p:nvSpPr>
        <p:spPr>
          <a:xfrm>
            <a:off x="0" y="315024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7200" b="1" dirty="0">
                <a:solidFill>
                  <a:srgbClr val="FB8E20"/>
                </a:solidFill>
                <a:latin typeface="Montserrat" charset="0"/>
              </a:rPr>
              <a:t>Konsequenzen</a:t>
            </a:r>
          </a:p>
        </p:txBody>
      </p:sp>
    </p:spTree>
    <p:extLst>
      <p:ext uri="{BB962C8B-B14F-4D97-AF65-F5344CB8AC3E}">
        <p14:creationId xmlns:p14="http://schemas.microsoft.com/office/powerpoint/2010/main" val="31906626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Ändern der Sortierung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C1BC67A-3B01-515B-2B94-4056E97BE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380" y="122905"/>
            <a:ext cx="5331239" cy="430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654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6BB325-E175-EB6A-8333-A3424A13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77" y="275833"/>
            <a:ext cx="5329646" cy="404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355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AE74E3-900B-0248-B8F1-3A389881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spot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D9BB7F8-7088-6F60-1618-9AFD4D4B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0617"/>
            <a:ext cx="7772400" cy="13979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1DED9B7-C3A7-34FE-71BA-2484CCFF6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751" b="12512"/>
          <a:stretch/>
        </p:blipFill>
        <p:spPr>
          <a:xfrm>
            <a:off x="649641" y="1130077"/>
            <a:ext cx="7844717" cy="4812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F94EA5-2192-D0BB-85EB-5BA92C52CB94}"/>
              </a:ext>
            </a:extLst>
          </p:cNvPr>
          <p:cNvSpPr txBox="1"/>
          <p:nvPr/>
        </p:nvSpPr>
        <p:spPr>
          <a:xfrm>
            <a:off x="6489032" y="6657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🙈</a:t>
            </a:r>
          </a:p>
        </p:txBody>
      </p:sp>
    </p:spTree>
    <p:extLst>
      <p:ext uri="{BB962C8B-B14F-4D97-AF65-F5344CB8AC3E}">
        <p14:creationId xmlns:p14="http://schemas.microsoft.com/office/powerpoint/2010/main" val="40099912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3AA391-6201-3FD4-2048-084DE6AE7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45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A9A8D7-485A-1019-19BA-83209E413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7" y="866342"/>
            <a:ext cx="2461205" cy="396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0503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A0B213-374B-537C-8335-26AF2C666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2"/>
            <a:ext cx="2461206" cy="396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87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Eine </a:t>
            </a:r>
            <a:r>
              <a:rPr lang="de-DE" dirty="0" err="1"/>
              <a:t>React</a:t>
            </a:r>
            <a:r>
              <a:rPr lang="de-DE" dirty="0"/>
              <a:t> Anwendung im Browser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6218" y="769545"/>
            <a:ext cx="4760213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State befindet sich oben</a:t>
            </a:r>
          </a:p>
          <a:p>
            <a:r>
              <a:rPr lang="de-DE" b="0" dirty="0">
                <a:solidFill>
                  <a:srgbClr val="36544F"/>
                </a:solidFill>
              </a:rPr>
              <a:t>Daten werden runtergereicht ("</a:t>
            </a:r>
            <a:r>
              <a:rPr lang="de-DE" b="0" dirty="0" err="1">
                <a:solidFill>
                  <a:srgbClr val="36544F"/>
                </a:solidFill>
              </a:rPr>
              <a:t>props</a:t>
            </a:r>
            <a:r>
              <a:rPr lang="de-DE" b="0" dirty="0">
                <a:solidFill>
                  <a:srgbClr val="36544F"/>
                </a:solidFill>
              </a:rPr>
              <a:t>")</a:t>
            </a:r>
          </a:p>
          <a:p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werden runtergereicht</a:t>
            </a:r>
          </a:p>
          <a:p>
            <a:r>
              <a:rPr lang="de-DE" b="0" dirty="0">
                <a:solidFill>
                  <a:srgbClr val="36544F"/>
                </a:solidFill>
              </a:rPr>
              <a:t>Über </a:t>
            </a:r>
            <a:r>
              <a:rPr lang="de-DE" b="0" dirty="0" err="1">
                <a:solidFill>
                  <a:srgbClr val="36544F"/>
                </a:solidFill>
              </a:rPr>
              <a:t>Callbacks</a:t>
            </a:r>
            <a:r>
              <a:rPr lang="de-DE" b="0" dirty="0">
                <a:solidFill>
                  <a:srgbClr val="36544F"/>
                </a:solidFill>
              </a:rPr>
              <a:t> kann State-Veränderung ausgelöst werden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9CCCB4B-CDA1-6AF1-9A91-C96167D07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8" y="866340"/>
            <a:ext cx="2925193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902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Historie von Webanwendungen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F0224C-763D-DDE6-0928-9183950F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308410"/>
            <a:ext cx="771032" cy="1286049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106" y="2144862"/>
            <a:ext cx="8279031" cy="399692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-Schnipsel werden eingestreut</a:t>
            </a:r>
          </a:p>
          <a:p>
            <a:pPr lvl="1"/>
            <a:r>
              <a:rPr lang="de-DE" sz="2100" dirty="0" err="1">
                <a:latin typeface="Source Sans Pro" panose="020B0503030403020204" pitchFamily="34" charset="0"/>
              </a:rPr>
              <a:t>jquery</a:t>
            </a:r>
            <a:r>
              <a:rPr lang="de-DE" sz="2100" dirty="0">
                <a:latin typeface="Source Sans Pro" panose="020B0503030403020204" pitchFamily="34" charset="0"/>
              </a:rPr>
              <a:t> etc.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Kleinere Interaktivität jetzt möglich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Verantwortlichkeiten jetzt zwischen Server und Browser aufgeteilt</a:t>
            </a: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F71D24-79E4-9A5B-9C92-A9D5DE44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92" y="1308410"/>
            <a:ext cx="771033" cy="128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975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30428BE-D447-7241-7136-94053A86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49" y="866340"/>
            <a:ext cx="4036428" cy="396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983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BD11295-9918-467F-78CB-2B5AE065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040038"/>
            <a:ext cx="4189310" cy="37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50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6287D1-6AEC-484E-59A8-F48FD615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0" y="1192696"/>
            <a:ext cx="3225652" cy="363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8196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Auf dem Server gibt es keinen State!</a:t>
            </a:r>
          </a:p>
          <a:p>
            <a:r>
              <a:rPr lang="de-DE" b="0" dirty="0">
                <a:solidFill>
                  <a:srgbClr val="36544F"/>
                </a:solidFill>
              </a:rPr>
              <a:t>...und keine Interaktion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nur statischen Content</a:t>
            </a:r>
          </a:p>
          <a:p>
            <a:r>
              <a:rPr lang="de-DE" b="0" dirty="0">
                <a:solidFill>
                  <a:srgbClr val="36544F"/>
                </a:solidFill>
              </a:rPr>
              <a:t>Wir haben aber </a:t>
            </a:r>
            <a:r>
              <a:rPr lang="de-DE" dirty="0">
                <a:solidFill>
                  <a:srgbClr val="5AB88F"/>
                </a:solidFill>
              </a:rPr>
              <a:t>Daten</a:t>
            </a:r>
          </a:p>
          <a:p>
            <a:pPr marL="342900" lvl="1" indent="0">
              <a:buNone/>
            </a:pPr>
            <a:r>
              <a:rPr lang="de-DE" dirty="0"/>
              <a:t>z.B. aus DB, Microservice, Filesystem...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18D67E0-8F83-4F85-9186-1882FDF9E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51" y="1041621"/>
            <a:ext cx="4254051" cy="378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61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5"/>
            <a:ext cx="4396635" cy="3996928"/>
          </a:xfrm>
        </p:spPr>
        <p:txBody>
          <a:bodyPr/>
          <a:lstStyle/>
          <a:p>
            <a:r>
              <a:rPr lang="de-DE" b="0" dirty="0">
                <a:solidFill>
                  <a:srgbClr val="36544F"/>
                </a:solidFill>
              </a:rPr>
              <a:t>Bestimmte Teile </a:t>
            </a:r>
            <a:r>
              <a:rPr lang="de-DE" dirty="0">
                <a:solidFill>
                  <a:srgbClr val="36544F"/>
                </a:solidFill>
              </a:rPr>
              <a:t>müssen</a:t>
            </a:r>
            <a:r>
              <a:rPr lang="de-DE" b="0" dirty="0">
                <a:solidFill>
                  <a:srgbClr val="36544F"/>
                </a:solidFill>
              </a:rPr>
              <a:t> auf den Client</a:t>
            </a:r>
          </a:p>
          <a:p>
            <a:pPr lvl="1"/>
            <a:r>
              <a:rPr lang="de-DE" dirty="0"/>
              <a:t>z.B. Event-Handler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86DBE23-5ED1-F45E-4695-8AE23403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683926"/>
            <a:ext cx="3880976" cy="44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083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47364" y="769544"/>
            <a:ext cx="4396635" cy="4832266"/>
          </a:xfrm>
        </p:spPr>
        <p:txBody>
          <a:bodyPr>
            <a:noAutofit/>
          </a:bodyPr>
          <a:lstStyle/>
          <a:p>
            <a:r>
              <a:rPr lang="de-DE" b="0" dirty="0">
                <a:solidFill>
                  <a:srgbClr val="36544F"/>
                </a:solidFill>
              </a:rPr>
              <a:t>Properties müssen Client-Server-Grenze überwinden</a:t>
            </a:r>
          </a:p>
          <a:p>
            <a:r>
              <a:rPr lang="de-DE" b="0" dirty="0">
                <a:solidFill>
                  <a:srgbClr val="36544F"/>
                </a:solidFill>
              </a:rPr>
              <a:t>Müssen </a:t>
            </a:r>
            <a:r>
              <a:rPr lang="de-DE" b="0" dirty="0" err="1">
                <a:solidFill>
                  <a:srgbClr val="36544F"/>
                </a:solidFill>
              </a:rPr>
              <a:t>serialisierbare</a:t>
            </a:r>
            <a:r>
              <a:rPr lang="de-DE" b="0" dirty="0">
                <a:solidFill>
                  <a:srgbClr val="36544F"/>
                </a:solidFill>
              </a:rPr>
              <a:t> Daten sein</a:t>
            </a:r>
          </a:p>
          <a:p>
            <a:r>
              <a:rPr lang="de-DE" b="0" dirty="0">
                <a:solidFill>
                  <a:srgbClr val="36544F"/>
                </a:solidFill>
              </a:rPr>
              <a:t>Keine (Callback-)Funktionen!</a:t>
            </a:r>
          </a:p>
          <a:p>
            <a:r>
              <a:rPr lang="de-DE" b="0" dirty="0">
                <a:solidFill>
                  <a:srgbClr val="36544F"/>
                </a:solidFill>
              </a:rPr>
              <a:t>Zur Kommunikation müssen </a:t>
            </a:r>
            <a:r>
              <a:rPr lang="de-DE" dirty="0"/>
              <a:t>Server-</a:t>
            </a:r>
            <a:r>
              <a:rPr lang="de-DE" dirty="0" err="1"/>
              <a:t>Requests</a:t>
            </a:r>
            <a:r>
              <a:rPr lang="de-DE" b="0" dirty="0">
                <a:solidFill>
                  <a:srgbClr val="36544F"/>
                </a:solidFill>
              </a:rPr>
              <a:t> durchgeführt werden</a:t>
            </a:r>
          </a:p>
          <a:p>
            <a:pPr lvl="1"/>
            <a:r>
              <a:rPr lang="de-DE" sz="2100" dirty="0"/>
              <a:t>z.B. URL ändern</a:t>
            </a:r>
          </a:p>
          <a:p>
            <a:endParaRPr lang="de-DE" sz="21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05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C0532B9-6FA4-37B6-50FE-497CC7688812}"/>
              </a:ext>
            </a:extLst>
          </p:cNvPr>
          <p:cNvSpPr txBox="1"/>
          <p:nvPr/>
        </p:nvSpPr>
        <p:spPr>
          <a:xfrm>
            <a:off x="4021584" y="829567"/>
            <a:ext cx="500970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dirty="0" err="1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use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client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OrderByButton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({</a:t>
            </a:r>
            <a:r>
              <a:rPr lang="de-DE" dirty="0" err="1">
                <a:solidFill>
                  <a:srgbClr val="3778B7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}) {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2770C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C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updateUrl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= () =&gt; { ... }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</a:p>
          <a:p>
            <a:r>
              <a:rPr lang="de-DE" dirty="0">
                <a:solidFill>
                  <a:srgbClr val="0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b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onClick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dirty="0" err="1">
                <a:solidFill>
                  <a:srgbClr val="C00000"/>
                </a:solidFill>
                <a:latin typeface="Source Code Pro" panose="020B0509030403020204" pitchFamily="49" charset="0"/>
                <a:ea typeface="Source Code Pro" panose="020B0509030403020204" pitchFamily="49" charset="0"/>
              </a:rPr>
              <a:t>updateUrl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  Order </a:t>
            </a:r>
            <a:r>
              <a:rPr lang="de-DE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by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name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{</a:t>
            </a:r>
            <a:r>
              <a:rPr lang="de-DE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&lt;/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Button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)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endParaRPr lang="de-DE" dirty="0">
              <a:solidFill>
                <a:srgbClr val="000000"/>
              </a:solidFill>
              <a:effectLst/>
              <a:latin typeface="Source Code Pro" panose="020B0509030403020204" pitchFamily="49" charset="0"/>
              <a:ea typeface="Source Code Pro" panose="020B0509030403020204" pitchFamily="49" charset="0"/>
            </a:endParaRPr>
          </a:p>
          <a:p>
            <a:endParaRPr lang="de-DE" dirty="0">
              <a:latin typeface="Source Code Pro" panose="020B0509030403020204" pitchFamily="49" charset="0"/>
              <a:ea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88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FD94BCE-C69B-EBE3-8B55-53BCBED4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C0532B9-6FA4-37B6-50FE-497CC7688812}"/>
              </a:ext>
            </a:extLst>
          </p:cNvPr>
          <p:cNvSpPr txBox="1"/>
          <p:nvPr/>
        </p:nvSpPr>
        <p:spPr>
          <a:xfrm>
            <a:off x="4021584" y="829567"/>
            <a:ext cx="514756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export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function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BeerListPage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 {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const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 </a:t>
            </a:r>
            <a:r>
              <a:rPr lang="de-DE" dirty="0" err="1">
                <a:solidFill>
                  <a:srgbClr val="B052A1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loadBeers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();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// ...</a:t>
            </a:r>
            <a:b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b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96989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return</a:t>
            </a:r>
            <a:r>
              <a:rPr lang="de-DE" dirty="0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(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&lt;&gt;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dirty="0" err="1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OrderByButton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asc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dirty="0" err="1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OrderByButton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orderBy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="</a:t>
            </a:r>
            <a:r>
              <a:rPr lang="de-DE" dirty="0" err="1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desc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"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/&gt;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 &lt;</a:t>
            </a:r>
            <a:r>
              <a:rPr lang="de-DE" dirty="0" err="1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BeerList</a:t>
            </a:r>
            <a:r>
              <a:rPr lang="de-DE" dirty="0">
                <a:solidFill>
                  <a:srgbClr val="A5641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</a:t>
            </a:r>
            <a:r>
              <a:rPr lang="de-DE" dirty="0" err="1">
                <a:solidFill>
                  <a:srgbClr val="2770C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A44185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=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{</a:t>
            </a:r>
            <a:r>
              <a:rPr lang="de-DE" dirty="0" err="1">
                <a:solidFill>
                  <a:srgbClr val="428226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beers</a:t>
            </a: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 /&gt;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 &lt;/&gt;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  );</a:t>
            </a:r>
            <a:b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</a:br>
            <a:r>
              <a:rPr lang="de-DE" dirty="0">
                <a:solidFill>
                  <a:srgbClr val="000000"/>
                </a:solidFill>
                <a:effectLst/>
                <a:latin typeface="Source Code Pro" panose="020B0509030403020204" pitchFamily="49" charset="0"/>
                <a:ea typeface="Source Code Pro" panose="020B0509030403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7344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567C1-D5E6-44E8-AE7D-523B93578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...und auf dem Server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AABEA3-1247-BDDF-B147-1ABC218D43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81383" y="769545"/>
            <a:ext cx="4775048" cy="3996928"/>
          </a:xfrm>
        </p:spPr>
        <p:txBody>
          <a:bodyPr/>
          <a:lstStyle/>
          <a:p>
            <a:r>
              <a:rPr lang="de-DE" dirty="0"/>
              <a:t>Konsequenz</a:t>
            </a:r>
          </a:p>
          <a:p>
            <a:pPr lvl="1"/>
            <a:r>
              <a:rPr lang="de-DE" dirty="0"/>
              <a:t>Code wird durch URL-Handling komplexer?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 ziehen wir Server/Client-Grenze? </a:t>
            </a:r>
          </a:p>
          <a:p>
            <a:pPr lvl="2"/>
            <a:r>
              <a:rPr lang="de-DE" dirty="0"/>
              <a:t>Button? Ganzes Formular?</a:t>
            </a:r>
          </a:p>
          <a:p>
            <a:pPr lvl="2"/>
            <a:r>
              <a:rPr lang="de-DE" dirty="0"/>
              <a:t>Hier werden sich Patterns entwickeln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Ganze Seite (oder Teile) werden neu gerendert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Fertiges UI kommt dafür vom Server</a:t>
            </a:r>
          </a:p>
          <a:p>
            <a:pPr lvl="2"/>
            <a:r>
              <a:rPr lang="de-DE" dirty="0"/>
              <a:t>Das kann </a:t>
            </a:r>
            <a:r>
              <a:rPr lang="de-DE" u="sng" dirty="0"/>
              <a:t>mehr</a:t>
            </a:r>
            <a:r>
              <a:rPr lang="de-DE" dirty="0"/>
              <a:t> Daten als bei (REST-)API-Call bedeuten!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ADBEBF-F388-BA1E-51B3-021E72866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" y="686786"/>
            <a:ext cx="3191775" cy="437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487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94C0C99-ACB8-8146-A5B7-29432AEE72BF}"/>
              </a:ext>
            </a:extLst>
          </p:cNvPr>
          <p:cNvSpPr/>
          <p:nvPr/>
        </p:nvSpPr>
        <p:spPr>
          <a:xfrm>
            <a:off x="0" y="188122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9600" b="1" dirty="0" err="1">
                <a:solidFill>
                  <a:srgbClr val="B04432"/>
                </a:solidFill>
                <a:latin typeface="Source Sans Pro" panose="020B0503030403020204" pitchFamily="34" charset="77"/>
              </a:rPr>
              <a:t>Mutations</a:t>
            </a:r>
            <a:endParaRPr lang="de-DE" sz="1050" b="1" dirty="0">
              <a:solidFill>
                <a:srgbClr val="9E60B8"/>
              </a:solidFill>
              <a:latin typeface="Source Sans Pro" panose="020B0503030403020204" pitchFamily="34" charset="77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5FA985-EB83-7448-8A30-99EAEB71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8495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Historie von Webanwendungen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F0224C-763D-DDE6-0928-9183950F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308410"/>
            <a:ext cx="771032" cy="1286049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106" y="2144862"/>
            <a:ext cx="8279031" cy="399692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Immer mehr Interaktivität: immer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mehr JavaScript</a:t>
            </a: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F71D24-79E4-9A5B-9C92-A9D5DE44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92" y="1308410"/>
            <a:ext cx="771033" cy="12860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470477-FA8A-0AA2-2791-D0CF62E9A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846" y="1308410"/>
            <a:ext cx="771032" cy="12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045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A96BA30-A878-25D5-D4AA-2D63E1B45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54" y="913912"/>
            <a:ext cx="4274449" cy="39285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34E0FA-87F4-DBA8-2B7B-05DE3DACB8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Daten: </a:t>
            </a:r>
          </a:p>
          <a:p>
            <a:pPr marL="0" indent="0">
              <a:buNone/>
            </a:pPr>
            <a:r>
              <a:rPr lang="de-DE" dirty="0">
                <a:solidFill>
                  <a:srgbClr val="36544F"/>
                </a:solidFill>
              </a:rPr>
              <a:t>Hinzufügen einer Bewertung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D745BA8-61DE-5BE2-3052-24F546C6CC66}"/>
              </a:ext>
            </a:extLst>
          </p:cNvPr>
          <p:cNvSpPr/>
          <p:nvPr/>
        </p:nvSpPr>
        <p:spPr>
          <a:xfrm>
            <a:off x="4304903" y="1755805"/>
            <a:ext cx="3821180" cy="3086691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EE32FE5-62F3-22AB-CE7E-059FF54DB6D6}"/>
              </a:ext>
            </a:extLst>
          </p:cNvPr>
          <p:cNvSpPr txBox="1"/>
          <p:nvPr/>
        </p:nvSpPr>
        <p:spPr>
          <a:xfrm>
            <a:off x="7065310" y="1751829"/>
            <a:ext cx="677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Page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5C62E16-6CEE-FE66-BB63-7DDB2F408863}"/>
              </a:ext>
            </a:extLst>
          </p:cNvPr>
          <p:cNvSpPr/>
          <p:nvPr/>
        </p:nvSpPr>
        <p:spPr>
          <a:xfrm>
            <a:off x="5763873" y="3601858"/>
            <a:ext cx="2216956" cy="116461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CDBE03E-F243-19E5-182E-28290427245C}"/>
              </a:ext>
            </a:extLst>
          </p:cNvPr>
          <p:cNvSpPr/>
          <p:nvPr/>
        </p:nvSpPr>
        <p:spPr>
          <a:xfrm>
            <a:off x="5669280" y="2571750"/>
            <a:ext cx="2377440" cy="2270746"/>
          </a:xfrm>
          <a:prstGeom prst="rect">
            <a:avLst/>
          </a:prstGeom>
          <a:noFill/>
          <a:ln w="22225">
            <a:solidFill>
              <a:srgbClr val="0DC2F7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0746184-841D-CF0C-2AE0-6D78E1A06F98}"/>
              </a:ext>
            </a:extLst>
          </p:cNvPr>
          <p:cNvSpPr txBox="1"/>
          <p:nvPr/>
        </p:nvSpPr>
        <p:spPr>
          <a:xfrm>
            <a:off x="6829622" y="2589746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RatingList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DC398-9FFF-DFBA-4F39-860F507752C5}"/>
              </a:ext>
            </a:extLst>
          </p:cNvPr>
          <p:cNvSpPr txBox="1"/>
          <p:nvPr/>
        </p:nvSpPr>
        <p:spPr>
          <a:xfrm>
            <a:off x="6924215" y="3592433"/>
            <a:ext cx="1021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b="1" dirty="0" err="1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RatingForm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16A4FC-715B-95EF-5D9D-8E6289452848}"/>
              </a:ext>
            </a:extLst>
          </p:cNvPr>
          <p:cNvSpPr txBox="1"/>
          <p:nvPr/>
        </p:nvSpPr>
        <p:spPr>
          <a:xfrm>
            <a:off x="2207173" y="4601426"/>
            <a:ext cx="16463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FF0000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Client-Komponente</a:t>
            </a:r>
            <a:endParaRPr lang="de-DE" b="1" dirty="0">
              <a:solidFill>
                <a:srgbClr val="FF0000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25FDC02-20C1-8BD8-37D1-B54AD22B0574}"/>
              </a:ext>
            </a:extLst>
          </p:cNvPr>
          <p:cNvSpPr txBox="1"/>
          <p:nvPr/>
        </p:nvSpPr>
        <p:spPr>
          <a:xfrm>
            <a:off x="2091979" y="4373955"/>
            <a:ext cx="17596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50" b="1" dirty="0">
                <a:solidFill>
                  <a:srgbClr val="0DC2F7"/>
                </a:solidFill>
                <a:latin typeface="Source Code Pro Medium" panose="020B0509030403020204" pitchFamily="49" charset="0"/>
                <a:ea typeface="Source Code Pro Medium" panose="020B0509030403020204" pitchFamily="49" charset="0"/>
              </a:rPr>
              <a:t>Server-Komponente</a:t>
            </a:r>
            <a:endParaRPr lang="de-DE" b="1" dirty="0">
              <a:solidFill>
                <a:srgbClr val="0DC2F7"/>
              </a:solidFill>
              <a:latin typeface="Source Code Pro Medium" panose="020B0509030403020204" pitchFamily="49" charset="0"/>
              <a:ea typeface="Source Code Pro Medium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9992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C2B05DF-FCFA-F408-3B0B-52E18187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564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Verändern von Daten</a:t>
            </a:r>
          </a:p>
          <a:p>
            <a:r>
              <a:rPr lang="de-DE" b="0" dirty="0">
                <a:solidFill>
                  <a:srgbClr val="36544F"/>
                </a:solidFill>
              </a:rPr>
              <a:t>Nach dem Verändern von Daten muss die UI aktualisiert werden</a:t>
            </a:r>
          </a:p>
          <a:p>
            <a:r>
              <a:rPr lang="de-DE" b="0" dirty="0">
                <a:solidFill>
                  <a:srgbClr val="36544F"/>
                </a:solidFill>
              </a:rPr>
              <a:t>Mangels State auf dem Client geht das aber nicht wie bislang</a:t>
            </a:r>
          </a:p>
          <a:p>
            <a:r>
              <a:rPr lang="de-DE" b="0" dirty="0">
                <a:solidFill>
                  <a:srgbClr val="36544F"/>
                </a:solidFill>
              </a:rPr>
              <a:t>Der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Server</a:t>
            </a:r>
            <a:r>
              <a:rPr lang="de-DE" b="0" dirty="0">
                <a:solidFill>
                  <a:srgbClr val="36544F"/>
                </a:solidFill>
              </a:rPr>
              <a:t> muss nach Datenänderungen 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  <a:ea typeface="Source Code Pro Semibold" panose="020B0509030403020204" pitchFamily="49" charset="0"/>
              </a:rPr>
              <a:t>aktualisierte UI</a:t>
            </a:r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 </a:t>
            </a:r>
            <a:r>
              <a:rPr lang="de-DE" b="0" dirty="0">
                <a:solidFill>
                  <a:srgbClr val="36544F"/>
                </a:solidFill>
              </a:rPr>
              <a:t>liefern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1A18DD-F442-7CBB-6074-48150E34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6" y="769545"/>
            <a:ext cx="2921524" cy="424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120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56670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Mutations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87570" y="769545"/>
            <a:ext cx="4555415" cy="39969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r>
              <a:rPr lang="de-DE" dirty="0">
                <a:solidFill>
                  <a:srgbClr val="B04432"/>
                </a:solidFill>
              </a:rPr>
              <a:t>Neues "</a:t>
            </a:r>
            <a:r>
              <a:rPr lang="de-DE" dirty="0" err="1">
                <a:solidFill>
                  <a:srgbClr val="B04432"/>
                </a:solidFill>
              </a:rPr>
              <a:t>canary</a:t>
            </a:r>
            <a:r>
              <a:rPr lang="de-DE" dirty="0">
                <a:solidFill>
                  <a:srgbClr val="B04432"/>
                </a:solidFill>
              </a:rPr>
              <a:t>"</a:t>
            </a:r>
            <a:r>
              <a:rPr lang="de-DE" dirty="0">
                <a:solidFill>
                  <a:srgbClr val="3E729D"/>
                </a:solidFill>
              </a:rPr>
              <a:t> </a:t>
            </a:r>
            <a:r>
              <a:rPr lang="de-DE" b="0" dirty="0" err="1">
                <a:solidFill>
                  <a:srgbClr val="36544F"/>
                </a:solidFill>
              </a:rPr>
              <a:t>React</a:t>
            </a:r>
            <a:r>
              <a:rPr lang="de-DE" b="0" dirty="0">
                <a:solidFill>
                  <a:srgbClr val="36544F"/>
                </a:solidFill>
              </a:rPr>
              <a:t>-Feature</a:t>
            </a:r>
          </a:p>
          <a:p>
            <a:r>
              <a:rPr lang="de-DE" b="0" dirty="0">
                <a:solidFill>
                  <a:srgbClr val="36544F"/>
                </a:solidFill>
              </a:rPr>
              <a:t>Remote Funktion, die aus einer Komponente aufgerufen werden kann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E59338-D880-98FC-3E56-96344A3C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924" y="769544"/>
            <a:ext cx="2784985" cy="423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129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suspense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2645F8-40EA-0743-87FF-B885E3718B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Server Actions</a:t>
            </a:r>
          </a:p>
          <a:p>
            <a:endParaRPr lang="de-DE" b="0" dirty="0">
              <a:solidFill>
                <a:srgbClr val="36544F"/>
              </a:solidFill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E6EE23E-7FC6-31DE-7141-5B60ACB718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592667"/>
          </a:xfrm>
          <a:prstGeom prst="rect">
            <a:avLst/>
          </a:prstGeom>
          <a:solidFill>
            <a:srgbClr val="1778B8"/>
          </a:solidFill>
        </p:spPr>
        <p:txBody>
          <a:bodyPr vert="horz" lIns="0" tIns="0" rIns="0" bIns="0" rtlCol="0" anchor="ctr" anchorCtr="0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523" b="1" i="0" kern="1200" cap="all" baseline="0">
                <a:solidFill>
                  <a:srgbClr val="025249"/>
                </a:solidFill>
                <a:latin typeface="Montserrat" charset="0"/>
                <a:ea typeface="+mj-ea"/>
                <a:cs typeface="+mj-cs"/>
              </a:defRPr>
            </a:lvl1pPr>
          </a:lstStyle>
          <a:p>
            <a:r>
              <a:rPr lang="de-DE">
                <a:solidFill>
                  <a:srgbClr val="D4EBE9"/>
                </a:solidFill>
              </a:rPr>
              <a:t>RSC mit Next.js</a:t>
            </a:r>
            <a:endParaRPr lang="de-DE" dirty="0">
              <a:solidFill>
                <a:srgbClr val="D4EBE9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95BEDB9-A70D-1858-9BD2-CADD6547405C}"/>
              </a:ext>
            </a:extLst>
          </p:cNvPr>
          <p:cNvSpPr/>
          <p:nvPr/>
        </p:nvSpPr>
        <p:spPr>
          <a:xfrm>
            <a:off x="1491450" y="1665507"/>
            <a:ext cx="7270810" cy="2139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51" dirty="0">
                <a:solidFill>
                  <a:srgbClr val="36544F"/>
                </a:solidFill>
              </a:rPr>
              <a:t>🕵️‍♂️ Demo</a:t>
            </a:r>
          </a:p>
          <a:p>
            <a:endParaRPr lang="de-DE" sz="115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 in </a:t>
            </a:r>
            <a:r>
              <a:rPr lang="de-DE" sz="1000" b="1" dirty="0" err="1">
                <a:solidFill>
                  <a:srgbClr val="36544F"/>
                </a:solidFill>
              </a:rPr>
              <a:t>BeerDetailPage</a:t>
            </a:r>
            <a:r>
              <a:rPr lang="de-DE" sz="1000" b="1" dirty="0">
                <a:solidFill>
                  <a:srgbClr val="36544F"/>
                </a:solidFill>
              </a:rPr>
              <a:t> einfügen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 err="1">
                <a:solidFill>
                  <a:srgbClr val="36544F"/>
                </a:solidFill>
              </a:rPr>
              <a:t>AddRatingForm</a:t>
            </a:r>
            <a:r>
              <a:rPr lang="de-DE" sz="1000" b="1" dirty="0">
                <a:solidFill>
                  <a:srgbClr val="36544F"/>
                </a:solidFill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  - </a:t>
            </a:r>
            <a:r>
              <a:rPr lang="de-DE" sz="1000" b="1" dirty="0" err="1">
                <a:solidFill>
                  <a:srgbClr val="36544F"/>
                </a:solidFill>
              </a:rPr>
              <a:t>action</a:t>
            </a:r>
            <a:r>
              <a:rPr lang="de-DE" sz="1000" b="1" dirty="0">
                <a:solidFill>
                  <a:srgbClr val="36544F"/>
                </a:solidFill>
              </a:rPr>
              <a:t> </a:t>
            </a:r>
            <a:r>
              <a:rPr lang="de-DE" sz="1000" dirty="0" err="1">
                <a:solidFill>
                  <a:srgbClr val="B052A1"/>
                </a:solidFill>
                <a:effectLst/>
              </a:rPr>
              <a:t>saveNewRating</a:t>
            </a:r>
            <a:r>
              <a:rPr lang="de-DE" sz="1000" dirty="0">
                <a:solidFill>
                  <a:srgbClr val="000000"/>
                </a:solidFill>
              </a:rPr>
              <a:t> </a:t>
            </a:r>
            <a:r>
              <a:rPr lang="de-DE" sz="1000" b="1" dirty="0">
                <a:solidFill>
                  <a:srgbClr val="36544F"/>
                </a:solidFill>
              </a:rPr>
              <a:t>hinzufügen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 Netzwerkverkehr: Antwort vom Server, keine 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36544F"/>
                </a:solidFill>
              </a:rPr>
              <a:t>in </a:t>
            </a:r>
            <a:r>
              <a:rPr lang="de-DE" sz="1000" dirty="0" err="1">
                <a:solidFill>
                  <a:srgbClr val="B052A1"/>
                </a:solidFill>
                <a:effectLst/>
              </a:rPr>
              <a:t>saveNewRating</a:t>
            </a:r>
            <a:r>
              <a:rPr lang="de-DE" sz="1000" dirty="0">
                <a:solidFill>
                  <a:srgbClr val="000000"/>
                </a:solidFill>
              </a:rPr>
              <a:t> </a:t>
            </a:r>
            <a:r>
              <a:rPr lang="de-DE" sz="1000" dirty="0" err="1">
                <a:solidFill>
                  <a:srgbClr val="000000"/>
                </a:solidFill>
              </a:rPr>
              <a:t>invalidateRoute</a:t>
            </a:r>
            <a:r>
              <a:rPr lang="de-DE" sz="1000" dirty="0">
                <a:solidFill>
                  <a:srgbClr val="000000"/>
                </a:solidFill>
              </a:rPr>
              <a:t> machen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000" b="1" dirty="0">
                <a:solidFill>
                  <a:srgbClr val="000000"/>
                </a:solidFill>
              </a:rPr>
              <a:t>❓ Menge an Daten?</a:t>
            </a:r>
            <a:endParaRPr lang="de-DE" sz="1000" b="1" dirty="0">
              <a:solidFill>
                <a:srgbClr val="36544F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128442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B3584D7-709E-7445-9004-BD8D9D4680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40" t="10535" b="8197"/>
          <a:stretch/>
        </p:blipFill>
        <p:spPr>
          <a:xfrm>
            <a:off x="0" y="-6832"/>
            <a:ext cx="9144000" cy="5150332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98FFC761-FA65-4D43-9BEC-BD3BB5EE4B73}"/>
              </a:ext>
            </a:extLst>
          </p:cNvPr>
          <p:cNvSpPr/>
          <p:nvPr/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D4EBE9">
              <a:alpha val="4244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51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BBDC070-223F-AA4C-B870-16D823CC1FA8}"/>
              </a:ext>
            </a:extLst>
          </p:cNvPr>
          <p:cNvSpPr/>
          <p:nvPr/>
        </p:nvSpPr>
        <p:spPr>
          <a:xfrm>
            <a:off x="15319" y="1860114"/>
            <a:ext cx="91133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8800" b="1" dirty="0">
                <a:solidFill>
                  <a:srgbClr val="B04432"/>
                </a:solidFill>
                <a:latin typeface="Montserrat" charset="0"/>
                <a:ea typeface="Montserrat" charset="0"/>
                <a:cs typeface="Montserrat" charset="0"/>
              </a:rPr>
              <a:t>Vielen Dank!</a:t>
            </a:r>
            <a:endParaRPr lang="de-DE" sz="1600" b="1" dirty="0">
              <a:solidFill>
                <a:srgbClr val="B04432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E9C952-7991-E34E-B8C9-B1F4B1A05CA9}"/>
              </a:ext>
            </a:extLst>
          </p:cNvPr>
          <p:cNvSpPr txBox="1"/>
          <p:nvPr/>
        </p:nvSpPr>
        <p:spPr>
          <a:xfrm>
            <a:off x="683421" y="161123"/>
            <a:ext cx="2048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 HARTMANN</a:t>
            </a:r>
            <a:endParaRPr lang="de-DE" sz="2000" b="1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A5293E4-AFE3-884E-9A51-1B8C18BA78C7}"/>
              </a:ext>
            </a:extLst>
          </p:cNvPr>
          <p:cNvSpPr txBox="1"/>
          <p:nvPr/>
        </p:nvSpPr>
        <p:spPr>
          <a:xfrm>
            <a:off x="683420" y="46844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400" dirty="0" err="1">
                <a:solidFill>
                  <a:srgbClr val="36544F"/>
                </a:solidFill>
                <a:latin typeface="Source Sans Pro" charset="0"/>
                <a:ea typeface="Source Sans Pro" charset="0"/>
                <a:cs typeface="Source Sans Pro" charset="0"/>
              </a:rPr>
              <a:t>nilshartmann.net</a:t>
            </a:r>
            <a:endParaRPr lang="de-DE" sz="1400" dirty="0">
              <a:solidFill>
                <a:srgbClr val="025249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4B14A3C-1AE8-274A-93EA-356102CAF9DD}"/>
              </a:ext>
            </a:extLst>
          </p:cNvPr>
          <p:cNvSpPr/>
          <p:nvPr/>
        </p:nvSpPr>
        <p:spPr>
          <a:xfrm>
            <a:off x="966439" y="3306664"/>
            <a:ext cx="6707902" cy="1506314"/>
          </a:xfrm>
          <a:prstGeom prst="rec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de-DE" b="1" dirty="0" err="1">
                <a:solidFill>
                  <a:srgbClr val="36544F"/>
                </a:solidFill>
              </a:rPr>
              <a:t>Slides</a:t>
            </a:r>
            <a:r>
              <a:rPr lang="de-DE" b="1" dirty="0">
                <a:solidFill>
                  <a:srgbClr val="36544F"/>
                </a:solidFill>
              </a:rPr>
              <a:t>: </a:t>
            </a:r>
            <a:r>
              <a:rPr lang="de-DE" sz="2000" b="1" dirty="0">
                <a:solidFill>
                  <a:srgbClr val="1778B8"/>
                </a:solidFill>
              </a:rPr>
              <a:t>https://</a:t>
            </a:r>
            <a:r>
              <a:rPr lang="de-DE" sz="2000" b="1" dirty="0" err="1">
                <a:solidFill>
                  <a:srgbClr val="1778B8"/>
                </a:solidFill>
              </a:rPr>
              <a:t>react.schule</a:t>
            </a:r>
            <a:r>
              <a:rPr lang="de-DE" sz="2000" b="1">
                <a:solidFill>
                  <a:srgbClr val="1778B8"/>
                </a:solidFill>
              </a:rPr>
              <a:t>/gedoplan-2024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Source-Code: </a:t>
            </a:r>
            <a:r>
              <a:rPr lang="de-DE" b="1" dirty="0">
                <a:solidFill>
                  <a:srgbClr val="1778B8"/>
                </a:solidFill>
              </a:rPr>
              <a:t>https://</a:t>
            </a:r>
            <a:r>
              <a:rPr lang="de-DE" b="1" dirty="0" err="1">
                <a:solidFill>
                  <a:srgbClr val="1778B8"/>
                </a:solidFill>
              </a:rPr>
              <a:t>github.com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r>
              <a:rPr lang="de-DE" b="1" dirty="0">
                <a:solidFill>
                  <a:srgbClr val="1778B8"/>
                </a:solidFill>
              </a:rPr>
              <a:t>/</a:t>
            </a:r>
            <a:r>
              <a:rPr lang="de-DE" b="1" dirty="0" err="1">
                <a:solidFill>
                  <a:srgbClr val="1778B8"/>
                </a:solidFill>
              </a:rPr>
              <a:t>nextjs-beeradvisor</a:t>
            </a:r>
            <a:endParaRPr lang="de-DE" b="1" dirty="0">
              <a:solidFill>
                <a:srgbClr val="1778B8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Fragen &amp; Kontakt: </a:t>
            </a:r>
            <a:r>
              <a:rPr lang="de-DE" b="1" dirty="0">
                <a:solidFill>
                  <a:srgbClr val="1778B8"/>
                </a:solidFill>
              </a:rPr>
              <a:t>nils@nilshartmann.net</a:t>
            </a:r>
          </a:p>
          <a:p>
            <a:pPr algn="ctr">
              <a:lnSpc>
                <a:spcPct val="130000"/>
              </a:lnSpc>
            </a:pPr>
            <a:r>
              <a:rPr lang="de-DE" b="1" dirty="0">
                <a:solidFill>
                  <a:srgbClr val="36544F"/>
                </a:solidFill>
              </a:rPr>
              <a:t>Twitter: </a:t>
            </a:r>
            <a:r>
              <a:rPr lang="de-DE" b="1" dirty="0">
                <a:solidFill>
                  <a:srgbClr val="1778B8"/>
                </a:solidFill>
              </a:rPr>
              <a:t>@</a:t>
            </a:r>
            <a:r>
              <a:rPr lang="de-DE" b="1" dirty="0" err="1">
                <a:solidFill>
                  <a:srgbClr val="1778B8"/>
                </a:solidFill>
              </a:rPr>
              <a:t>nilshartmann</a:t>
            </a:r>
            <a:endParaRPr lang="de-DE" b="1" dirty="0">
              <a:solidFill>
                <a:srgbClr val="1778B8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1F9C4D3-C30B-FC47-81EA-BEB376C8B52B}"/>
              </a:ext>
            </a:extLst>
          </p:cNvPr>
          <p:cNvSpPr/>
          <p:nvPr/>
        </p:nvSpPr>
        <p:spPr>
          <a:xfrm rot="16200000">
            <a:off x="6531628" y="676366"/>
            <a:ext cx="14164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b="1" dirty="0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https://</a:t>
            </a:r>
            <a:r>
              <a:rPr lang="de-DE" sz="1050" b="1" dirty="0" err="1">
                <a:solidFill>
                  <a:srgbClr val="1778B8"/>
                </a:solidFill>
                <a:latin typeface="Source Sans Pro" charset="0"/>
                <a:ea typeface="Source Sans Pro" charset="0"/>
                <a:cs typeface="Source Sans Pro" charset="0"/>
              </a:rPr>
              <a:t>reactbuch.de</a:t>
            </a:r>
            <a:endParaRPr lang="de-DE" sz="1050" b="1" dirty="0">
              <a:solidFill>
                <a:srgbClr val="1778B8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2ACC0E-822C-114F-9F71-1552F1A48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961" y="161123"/>
            <a:ext cx="1206945" cy="17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91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Historie von Webanwendungen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F0224C-763D-DDE6-0928-9183950F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308410"/>
            <a:ext cx="771032" cy="1286049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106" y="2144862"/>
            <a:ext cx="8279031" cy="399692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Problem: Anwendung wird schwer verständlich und fehlerhaft 😢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Im schlimmsten Fall muss der Server nicht nur HTML sondern auch JavaScript erzeugen generieren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F71D24-79E4-9A5B-9C92-A9D5DE44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92" y="1308410"/>
            <a:ext cx="771033" cy="12860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470477-FA8A-0AA2-2791-D0CF62E9A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736" y="1308410"/>
            <a:ext cx="771032" cy="128604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F8888A1-85E8-2E72-FEAF-62659DBBA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279" y="1308410"/>
            <a:ext cx="771032" cy="12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08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37ABB7-BD05-2E49-AC3C-676347BAD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Webanwendungen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47B0C4E9-51F9-AD56-CA03-63AEFCF96E00}"/>
              </a:ext>
            </a:extLst>
          </p:cNvPr>
          <p:cNvSpPr txBox="1">
            <a:spLocks/>
          </p:cNvSpPr>
          <p:nvPr/>
        </p:nvSpPr>
        <p:spPr>
          <a:xfrm>
            <a:off x="187570" y="769545"/>
            <a:ext cx="8858894" cy="46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b="1" kern="1200">
                <a:solidFill>
                  <a:srgbClr val="FB8E20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rgbClr val="36544F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Historie von Webanwendungen</a:t>
            </a:r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2BF0224C-763D-DDE6-0928-9183950F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49" y="1308410"/>
            <a:ext cx="771032" cy="1286049"/>
          </a:xfrm>
          <a:prstGeom prst="rect">
            <a:avLst/>
          </a:prstGeom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55E4136-3C10-32A0-A141-5645B7D5F2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5106" y="2144862"/>
            <a:ext cx="8279031" cy="399692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endParaRPr lang="de-DE" b="0" dirty="0">
              <a:solidFill>
                <a:srgbClr val="36544F"/>
              </a:solidFill>
            </a:endParaRPr>
          </a:p>
          <a:p>
            <a:r>
              <a:rPr lang="de-DE" b="0" dirty="0">
                <a:solidFill>
                  <a:srgbClr val="9E60B8"/>
                </a:solidFill>
                <a:latin typeface="Source Sans Pro" panose="020B0503030403020204" pitchFamily="34" charset="0"/>
              </a:rPr>
              <a:t>Single-Page-Anwendungen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: nur noch </a:t>
            </a:r>
            <a:r>
              <a:rPr lang="de-DE" b="0" dirty="0">
                <a:solidFill>
                  <a:srgbClr val="1778B8"/>
                </a:solidFill>
                <a:latin typeface="Source Sans Pro" panose="020B0503030403020204" pitchFamily="34" charset="0"/>
              </a:rPr>
              <a:t>JavaScript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Websites werden jetzt zu Anwendungen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Klare Verantwortlichkeit: Server für Daten, Client für UI</a:t>
            </a:r>
          </a:p>
          <a:p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Modernes </a:t>
            </a:r>
            <a:r>
              <a:rPr lang="de-DE" b="0" dirty="0" err="1">
                <a:solidFill>
                  <a:srgbClr val="36544F"/>
                </a:solidFill>
                <a:latin typeface="Source Sans Pro" panose="020B0503030403020204" pitchFamily="34" charset="0"/>
              </a:rPr>
              <a:t>Tooling</a:t>
            </a:r>
            <a:r>
              <a:rPr lang="de-DE" b="0" dirty="0">
                <a:solidFill>
                  <a:srgbClr val="36544F"/>
                </a:solidFill>
                <a:latin typeface="Source Sans Pro" panose="020B0503030403020204" pitchFamily="34" charset="0"/>
              </a:rPr>
              <a:t> erlaubt UI-Entwicklung wie vom Backend gewohnt</a:t>
            </a:r>
          </a:p>
          <a:p>
            <a:endParaRPr lang="de-DE" b="0" dirty="0">
              <a:solidFill>
                <a:srgbClr val="36544F"/>
              </a:solidFill>
              <a:latin typeface="Source Sans Pro" panose="020B0503030403020204" pitchFamily="34" charset="0"/>
            </a:endParaRPr>
          </a:p>
          <a:p>
            <a:pPr lvl="1"/>
            <a:endParaRPr lang="de-DE" sz="2100" dirty="0">
              <a:latin typeface="Source Sans Pro" panose="020B0503030403020204" pitchFamily="34" charset="0"/>
            </a:endParaRPr>
          </a:p>
          <a:p>
            <a:pPr marL="0" indent="0">
              <a:buNone/>
            </a:pPr>
            <a:endParaRPr lang="de-DE" b="0" dirty="0">
              <a:solidFill>
                <a:srgbClr val="36544F"/>
              </a:solidFill>
            </a:endParaRPr>
          </a:p>
          <a:p>
            <a:endParaRPr lang="de-DE" b="0" dirty="0">
              <a:solidFill>
                <a:srgbClr val="36544F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F71D24-79E4-9A5B-9C92-A9D5DE448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92" y="1308410"/>
            <a:ext cx="771033" cy="128605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0470477-FA8A-0AA2-2791-D0CF62E9A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736" y="1308410"/>
            <a:ext cx="771032" cy="128604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F8888A1-85E8-2E72-FEAF-62659DBBAF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279" y="1308410"/>
            <a:ext cx="771032" cy="128604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668ED8F-887D-FF3D-32EE-71BD7F2AA9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1823" y="1308407"/>
            <a:ext cx="771034" cy="12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50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1936</Words>
  <Application>Microsoft Macintosh PowerPoint</Application>
  <PresentationFormat>Bildschirmpräsentation (16:9)</PresentationFormat>
  <Paragraphs>461</Paragraphs>
  <Slides>76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76</vt:i4>
      </vt:variant>
    </vt:vector>
  </HeadingPairs>
  <TitlesOfParts>
    <vt:vector size="85" baseType="lpstr">
      <vt:lpstr>Arial</vt:lpstr>
      <vt:lpstr>Calibri</vt:lpstr>
      <vt:lpstr>Calibri Light</vt:lpstr>
      <vt:lpstr>Montserrat</vt:lpstr>
      <vt:lpstr>Source Code Pro</vt:lpstr>
      <vt:lpstr>Source Code Pro Medium</vt:lpstr>
      <vt:lpstr>Source Sans Pro</vt:lpstr>
      <vt:lpstr>Source Sans Pro SemiBold</vt:lpstr>
      <vt:lpstr>Office-Design</vt:lpstr>
      <vt:lpstr>Gedoplan Expertenkreis | online, 18. April 2024 | @nilshartmann</vt:lpstr>
      <vt:lpstr>https://nilshartmann.net</vt:lpstr>
      <vt:lpstr>Werbung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Webanwendungen</vt:lpstr>
      <vt:lpstr>März 2023</vt:lpstr>
      <vt:lpstr>Ein Beispiel...</vt:lpstr>
      <vt:lpstr>Ein Beispiel</vt:lpstr>
      <vt:lpstr>Ein Beispiel</vt:lpstr>
      <vt:lpstr>Ein Beispiel</vt:lpstr>
      <vt:lpstr>Ein Beispiel</vt:lpstr>
      <vt:lpstr>Architektur-vision</vt:lpstr>
      <vt:lpstr>Architektur-vision</vt:lpstr>
      <vt:lpstr>Architektur-vision</vt:lpstr>
      <vt:lpstr>RSC mit Next.js</vt:lpstr>
      <vt:lpstr>RSC mit Next.js</vt:lpstr>
      <vt:lpstr>RSC mit Next.js</vt:lpstr>
      <vt:lpstr>RSC mit Next.js</vt:lpstr>
      <vt:lpstr>PowerPoint-Präsentation</vt:lpstr>
      <vt:lpstr>Server Components</vt:lpstr>
      <vt:lpstr>Server Components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Arten von Komponenten</vt:lpstr>
      <vt:lpstr>PowerPoint-Präsentation</vt:lpstr>
      <vt:lpstr>RSC mit Next.js</vt:lpstr>
      <vt:lpstr>PowerPoint-Präsentation</vt:lpstr>
      <vt:lpstr>PowerPoint-Präsentation</vt:lpstr>
      <vt:lpstr>Server Components</vt:lpstr>
      <vt:lpstr>Server Components</vt:lpstr>
      <vt:lpstr>Server Components</vt:lpstr>
      <vt:lpstr>PowerPoint-Präsentation</vt:lpstr>
      <vt:lpstr>PowerPoint-Präsentation</vt:lpstr>
      <vt:lpstr>PowerPoint-Präsentation</vt:lpstr>
      <vt:lpstr>PowerPoint-Präsentation</vt:lpstr>
      <vt:lpstr>Beispiel: Ändern der Sortierung</vt:lpstr>
      <vt:lpstr>can you spot the problem?</vt:lpstr>
      <vt:lpstr>can you spot the problem?</vt:lpstr>
      <vt:lpstr>Eine React Anwendung im Browser</vt:lpstr>
      <vt:lpstr>Eine React Anwendung im Browser</vt:lpstr>
      <vt:lpstr>Eine React Anwendung im Browser</vt:lpstr>
      <vt:lpstr>Eine React Anwendung im Browser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...und auf dem Server</vt:lpstr>
      <vt:lpstr>PowerPoint-Präsentation</vt:lpstr>
      <vt:lpstr>Mutations</vt:lpstr>
      <vt:lpstr>Mutations</vt:lpstr>
      <vt:lpstr>Mutations</vt:lpstr>
      <vt:lpstr>Mutations</vt:lpstr>
      <vt:lpstr>Mutations</vt:lpstr>
      <vt:lpstr>suspense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Nils Hartmann</dc:creator>
  <cp:lastModifiedBy>Nils Hartmann</cp:lastModifiedBy>
  <cp:revision>1223</cp:revision>
  <cp:lastPrinted>2019-09-04T14:49:47Z</cp:lastPrinted>
  <dcterms:created xsi:type="dcterms:W3CDTF">2016-03-28T15:59:53Z</dcterms:created>
  <dcterms:modified xsi:type="dcterms:W3CDTF">2024-04-18T07:12:55Z</dcterms:modified>
</cp:coreProperties>
</file>